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Default Extension="doc" ContentType="application/msword"/>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Override3.xml" ContentType="application/vnd.openxmlformats-officedocument.themeOverr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387" r:id="rId3"/>
    <p:sldId id="386" r:id="rId4"/>
    <p:sldId id="258" r:id="rId5"/>
    <p:sldId id="310" r:id="rId6"/>
    <p:sldId id="535" r:id="rId7"/>
    <p:sldId id="493" r:id="rId8"/>
    <p:sldId id="494" r:id="rId9"/>
    <p:sldId id="312" r:id="rId10"/>
    <p:sldId id="316" r:id="rId11"/>
    <p:sldId id="313" r:id="rId12"/>
    <p:sldId id="315" r:id="rId13"/>
    <p:sldId id="319" r:id="rId14"/>
    <p:sldId id="320" r:id="rId15"/>
    <p:sldId id="323" r:id="rId16"/>
    <p:sldId id="324" r:id="rId17"/>
    <p:sldId id="536" r:id="rId18"/>
    <p:sldId id="333" r:id="rId19"/>
    <p:sldId id="388" r:id="rId20"/>
    <p:sldId id="326" r:id="rId21"/>
    <p:sldId id="328" r:id="rId22"/>
    <p:sldId id="336" r:id="rId23"/>
    <p:sldId id="495" r:id="rId24"/>
    <p:sldId id="496" r:id="rId25"/>
    <p:sldId id="497" r:id="rId26"/>
    <p:sldId id="499" r:id="rId27"/>
    <p:sldId id="500" r:id="rId28"/>
    <p:sldId id="503" r:id="rId29"/>
    <p:sldId id="502" r:id="rId30"/>
    <p:sldId id="504" r:id="rId31"/>
    <p:sldId id="506" r:id="rId32"/>
    <p:sldId id="505" r:id="rId33"/>
    <p:sldId id="507" r:id="rId34"/>
    <p:sldId id="348" r:id="rId35"/>
    <p:sldId id="508" r:id="rId36"/>
    <p:sldId id="509" r:id="rId37"/>
    <p:sldId id="510" r:id="rId38"/>
    <p:sldId id="511" r:id="rId39"/>
    <p:sldId id="512" r:id="rId40"/>
    <p:sldId id="513" r:id="rId41"/>
    <p:sldId id="394" r:id="rId42"/>
    <p:sldId id="537" r:id="rId43"/>
    <p:sldId id="538" r:id="rId44"/>
    <p:sldId id="539" r:id="rId45"/>
    <p:sldId id="514" r:id="rId46"/>
    <p:sldId id="393" r:id="rId47"/>
    <p:sldId id="362" r:id="rId48"/>
    <p:sldId id="395" r:id="rId49"/>
    <p:sldId id="361" r:id="rId50"/>
    <p:sldId id="360" r:id="rId51"/>
    <p:sldId id="363" r:id="rId52"/>
    <p:sldId id="364" r:id="rId53"/>
    <p:sldId id="515" r:id="rId54"/>
    <p:sldId id="517" r:id="rId55"/>
    <p:sldId id="516" r:id="rId56"/>
    <p:sldId id="518" r:id="rId57"/>
    <p:sldId id="519" r:id="rId58"/>
    <p:sldId id="520" r:id="rId59"/>
    <p:sldId id="521" r:id="rId60"/>
    <p:sldId id="522" r:id="rId61"/>
    <p:sldId id="523" r:id="rId62"/>
    <p:sldId id="524" r:id="rId63"/>
    <p:sldId id="525" r:id="rId64"/>
    <p:sldId id="526" r:id="rId65"/>
    <p:sldId id="527" r:id="rId66"/>
    <p:sldId id="528" r:id="rId67"/>
    <p:sldId id="529" r:id="rId68"/>
    <p:sldId id="530" r:id="rId69"/>
    <p:sldId id="531" r:id="rId70"/>
    <p:sldId id="532" r:id="rId71"/>
    <p:sldId id="533" r:id="rId72"/>
    <p:sldId id="534" r:id="rId7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黑体" pitchFamily="49" charset="-122"/>
        <a:cs typeface="+mn-cs"/>
      </a:defRPr>
    </a:lvl1pPr>
    <a:lvl2pPr marL="457200" algn="l" rtl="0" fontAlgn="base">
      <a:spcBef>
        <a:spcPct val="0"/>
      </a:spcBef>
      <a:spcAft>
        <a:spcPct val="0"/>
      </a:spcAft>
      <a:defRPr kern="1200">
        <a:solidFill>
          <a:schemeClr val="tx1"/>
        </a:solidFill>
        <a:latin typeface="Times New Roman" pitchFamily="18" charset="0"/>
        <a:ea typeface="黑体" pitchFamily="49" charset="-122"/>
        <a:cs typeface="+mn-cs"/>
      </a:defRPr>
    </a:lvl2pPr>
    <a:lvl3pPr marL="914400" algn="l" rtl="0" fontAlgn="base">
      <a:spcBef>
        <a:spcPct val="0"/>
      </a:spcBef>
      <a:spcAft>
        <a:spcPct val="0"/>
      </a:spcAft>
      <a:defRPr kern="1200">
        <a:solidFill>
          <a:schemeClr val="tx1"/>
        </a:solidFill>
        <a:latin typeface="Times New Roman" pitchFamily="18" charset="0"/>
        <a:ea typeface="黑体" pitchFamily="49" charset="-122"/>
        <a:cs typeface="+mn-cs"/>
      </a:defRPr>
    </a:lvl3pPr>
    <a:lvl4pPr marL="1371600" algn="l" rtl="0" fontAlgn="base">
      <a:spcBef>
        <a:spcPct val="0"/>
      </a:spcBef>
      <a:spcAft>
        <a:spcPct val="0"/>
      </a:spcAft>
      <a:defRPr kern="1200">
        <a:solidFill>
          <a:schemeClr val="tx1"/>
        </a:solidFill>
        <a:latin typeface="Times New Roman" pitchFamily="18" charset="0"/>
        <a:ea typeface="黑体" pitchFamily="49" charset="-122"/>
        <a:cs typeface="+mn-cs"/>
      </a:defRPr>
    </a:lvl4pPr>
    <a:lvl5pPr marL="1828800" algn="l" rtl="0" fontAlgn="base">
      <a:spcBef>
        <a:spcPct val="0"/>
      </a:spcBef>
      <a:spcAft>
        <a:spcPct val="0"/>
      </a:spcAft>
      <a:defRPr kern="1200">
        <a:solidFill>
          <a:schemeClr val="tx1"/>
        </a:solidFill>
        <a:latin typeface="Times New Roman" pitchFamily="18" charset="0"/>
        <a:ea typeface="黑体" pitchFamily="49" charset="-122"/>
        <a:cs typeface="+mn-cs"/>
      </a:defRPr>
    </a:lvl5pPr>
    <a:lvl6pPr marL="2286000" algn="l" defTabSz="914400" rtl="0" eaLnBrk="1" latinLnBrk="0" hangingPunct="1">
      <a:defRPr kern="1200">
        <a:solidFill>
          <a:schemeClr val="tx1"/>
        </a:solidFill>
        <a:latin typeface="Times New Roman" pitchFamily="18" charset="0"/>
        <a:ea typeface="黑体" pitchFamily="49" charset="-122"/>
        <a:cs typeface="+mn-cs"/>
      </a:defRPr>
    </a:lvl6pPr>
    <a:lvl7pPr marL="2743200" algn="l" defTabSz="914400" rtl="0" eaLnBrk="1" latinLnBrk="0" hangingPunct="1">
      <a:defRPr kern="1200">
        <a:solidFill>
          <a:schemeClr val="tx1"/>
        </a:solidFill>
        <a:latin typeface="Times New Roman" pitchFamily="18" charset="0"/>
        <a:ea typeface="黑体" pitchFamily="49" charset="-122"/>
        <a:cs typeface="+mn-cs"/>
      </a:defRPr>
    </a:lvl7pPr>
    <a:lvl8pPr marL="3200400" algn="l" defTabSz="914400" rtl="0" eaLnBrk="1" latinLnBrk="0" hangingPunct="1">
      <a:defRPr kern="1200">
        <a:solidFill>
          <a:schemeClr val="tx1"/>
        </a:solidFill>
        <a:latin typeface="Times New Roman" pitchFamily="18" charset="0"/>
        <a:ea typeface="黑体" pitchFamily="49" charset="-122"/>
        <a:cs typeface="+mn-cs"/>
      </a:defRPr>
    </a:lvl8pPr>
    <a:lvl9pPr marL="3657600" algn="l" defTabSz="914400" rtl="0" eaLnBrk="1" latinLnBrk="0" hangingPunct="1">
      <a:defRPr kern="1200">
        <a:solidFill>
          <a:schemeClr val="tx1"/>
        </a:solidFill>
        <a:latin typeface="Times New Roman" pitchFamily="18" charset="0"/>
        <a:ea typeface="黑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66"/>
    <a:srgbClr val="EAEAEA"/>
    <a:srgbClr val="800000"/>
    <a:srgbClr val="FFFF00"/>
    <a:srgbClr val="CC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3610" autoAdjust="0"/>
  </p:normalViewPr>
  <p:slideViewPr>
    <p:cSldViewPr>
      <p:cViewPr>
        <p:scale>
          <a:sx n="70" d="100"/>
          <a:sy n="70" d="100"/>
        </p:scale>
        <p:origin x="-1738" y="-245"/>
      </p:cViewPr>
      <p:guideLst>
        <p:guide orient="horz" pos="1570"/>
        <p:guide pos="2857"/>
      </p:guideLst>
    </p:cSldViewPr>
  </p:slideViewPr>
  <p:notesTextViewPr>
    <p:cViewPr>
      <p:scale>
        <a:sx n="100" d="100"/>
        <a:sy n="100" d="100"/>
      </p:scale>
      <p:origin x="0" y="0"/>
    </p:cViewPr>
  </p:notesTextViewPr>
  <p:sorterViewPr>
    <p:cViewPr>
      <p:scale>
        <a:sx n="66" d="100"/>
        <a:sy n="66" d="100"/>
      </p:scale>
      <p:origin x="0" y="931"/>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pitchFamily="34" charset="0"/>
                <a:ea typeface="宋体" pitchFamily="2" charset="-122"/>
              </a:defRPr>
            </a:lvl1pPr>
          </a:lstStyle>
          <a:p>
            <a:pPr>
              <a:defRPr/>
            </a:pPr>
            <a:endParaRPr lang="zh-CN" altLang="en-US"/>
          </a:p>
        </p:txBody>
      </p:sp>
      <p:sp>
        <p:nvSpPr>
          <p:cNvPr id="20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ea typeface="宋体" pitchFamily="2" charset="-122"/>
              </a:defRPr>
            </a:lvl1pPr>
          </a:lstStyle>
          <a:p>
            <a:pPr>
              <a:defRPr/>
            </a:pPr>
            <a:endParaRPr lang="en-US" altLang="zh-CN"/>
          </a:p>
        </p:txBody>
      </p:sp>
      <p:sp>
        <p:nvSpPr>
          <p:cNvPr id="74756"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2053"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ea typeface="宋体" pitchFamily="2" charset="-122"/>
              </a:defRPr>
            </a:lvl1pPr>
          </a:lstStyle>
          <a:p>
            <a:pPr>
              <a:defRPr/>
            </a:pPr>
            <a:endParaRPr lang="en-US" altLang="zh-CN"/>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ea typeface="宋体" pitchFamily="2" charset="-122"/>
              </a:defRPr>
            </a:lvl1pPr>
          </a:lstStyle>
          <a:p>
            <a:pPr>
              <a:defRPr/>
            </a:pPr>
            <a:fld id="{FBEFCDCA-CEE4-4DD6-BFAE-F04D0AFA7C4E}"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p:sp>
      <p:sp>
        <p:nvSpPr>
          <p:cNvPr id="75779" name="Rectangle 3"/>
          <p:cNvSpPr>
            <a:spLocks noGrp="1" noRot="1" noChangeArrowheads="1"/>
          </p:cNvSpPr>
          <p:nvPr>
            <p:ph type="body" idx="1"/>
          </p:nvPr>
        </p:nvSpPr>
        <p:spPr>
          <a:xfrm>
            <a:off x="914400" y="4343400"/>
            <a:ext cx="5029200" cy="4114800"/>
          </a:xfrm>
          <a:noFill/>
          <a:ln/>
        </p:spPr>
        <p:txBody>
          <a:bodyPr/>
          <a:lstStyle/>
          <a:p>
            <a:pPr algn="just" eaLnBrk="1" hangingPunct="1">
              <a:spcBef>
                <a:spcPct val="0"/>
              </a:spcBef>
            </a:pPr>
            <a:r>
              <a:rPr lang="zh-CN" altLang="en-US" sz="2800" b="1" smtClean="0">
                <a:solidFill>
                  <a:schemeClr val="bg2"/>
                </a:solidFill>
                <a:latin typeface="楷体_GB2312" pitchFamily="49" charset="-122"/>
                <a:ea typeface="楷体_GB2312" pitchFamily="49" charset="-122"/>
              </a:rPr>
              <a:t>在碳源物质中糖类是一般微生物最广泛利用的碳源，其次是醇类、有机酸和脂类等。在糖类中，单糖胜于双糖和多糖。 </a:t>
            </a:r>
          </a:p>
          <a:p>
            <a:pPr algn="just" eaLnBrk="1" hangingPunct="1">
              <a:spcBef>
                <a:spcPct val="0"/>
              </a:spcBef>
            </a:pPr>
            <a:r>
              <a:rPr lang="zh-CN" altLang="en-US" sz="2800" b="1" smtClean="0">
                <a:solidFill>
                  <a:schemeClr val="bg2"/>
                </a:solidFill>
                <a:latin typeface="楷体_GB2312" pitchFamily="49" charset="-122"/>
                <a:ea typeface="楷体_GB2312" pitchFamily="49" charset="-122"/>
              </a:rPr>
              <a:t>    目前在发酵工业中用做碳源的物质主要是糖类物质，即单糖、饴糖、淀粉（玉米粉、山芋粉、野生植物淀粉等）、麸皮、各种米糠等。另外，国内外开展了以纤维素、石油、</a:t>
            </a:r>
            <a:r>
              <a:rPr lang="en-US" altLang="zh-CN" sz="2800" b="1" smtClean="0">
                <a:solidFill>
                  <a:schemeClr val="bg2"/>
                </a:solidFill>
                <a:latin typeface="楷体_GB2312" pitchFamily="49" charset="-122"/>
                <a:ea typeface="楷体_GB2312" pitchFamily="49" charset="-122"/>
              </a:rPr>
              <a:t>CO</a:t>
            </a:r>
            <a:r>
              <a:rPr lang="en-US" altLang="zh-CN" sz="2800" b="1" baseline="-30000" smtClean="0">
                <a:solidFill>
                  <a:schemeClr val="bg2"/>
                </a:solidFill>
                <a:latin typeface="楷体_GB2312" pitchFamily="49" charset="-122"/>
                <a:ea typeface="楷体_GB2312" pitchFamily="49" charset="-122"/>
              </a:rPr>
              <a:t>2</a:t>
            </a:r>
            <a:r>
              <a:rPr lang="zh-CN" altLang="en-US" sz="2800" b="1" smtClean="0">
                <a:solidFill>
                  <a:schemeClr val="bg2"/>
                </a:solidFill>
                <a:latin typeface="楷体_GB2312" pitchFamily="49" charset="-122"/>
                <a:ea typeface="楷体_GB2312" pitchFamily="49" charset="-122"/>
              </a:rPr>
              <a:t>和 </a:t>
            </a:r>
            <a:r>
              <a:rPr lang="en-US" altLang="zh-CN" sz="2800" b="1" smtClean="0">
                <a:solidFill>
                  <a:schemeClr val="bg2"/>
                </a:solidFill>
                <a:latin typeface="楷体_GB2312" pitchFamily="49" charset="-122"/>
                <a:ea typeface="楷体_GB2312" pitchFamily="49" charset="-122"/>
              </a:rPr>
              <a:t>H</a:t>
            </a:r>
            <a:r>
              <a:rPr lang="en-US" altLang="zh-CN" sz="2800" b="1" baseline="-30000" smtClean="0">
                <a:solidFill>
                  <a:schemeClr val="bg2"/>
                </a:solidFill>
                <a:latin typeface="楷体_GB2312" pitchFamily="49" charset="-122"/>
                <a:ea typeface="楷体_GB2312" pitchFamily="49" charset="-122"/>
              </a:rPr>
              <a:t>2</a:t>
            </a:r>
            <a:r>
              <a:rPr lang="zh-CN" altLang="en-US" sz="2800" b="1" smtClean="0">
                <a:solidFill>
                  <a:schemeClr val="bg2"/>
                </a:solidFill>
                <a:latin typeface="楷体_GB2312" pitchFamily="49" charset="-122"/>
                <a:ea typeface="楷体_GB2312" pitchFamily="49" charset="-122"/>
              </a:rPr>
              <a:t>等作为碳源与能源来培养微生物的代粮发酵的科学研究</a:t>
            </a:r>
            <a:r>
              <a:rPr lang="en-US" altLang="zh-CN" sz="2800" b="1" smtClean="0">
                <a:solidFill>
                  <a:schemeClr val="bg2"/>
                </a:solidFill>
                <a:latin typeface="楷体_GB2312" pitchFamily="49" charset="-122"/>
                <a:ea typeface="楷体_GB2312" pitchFamily="49" charset="-122"/>
              </a:rPr>
              <a:t>.</a:t>
            </a:r>
          </a:p>
          <a:p>
            <a:pPr algn="just" eaLnBrk="1" hangingPunct="1">
              <a:spcBef>
                <a:spcPct val="0"/>
              </a:spcBef>
            </a:pPr>
            <a:r>
              <a:rPr lang="zh-CN" altLang="en-US" sz="3200" b="1" smtClean="0">
                <a:solidFill>
                  <a:schemeClr val="bg2"/>
                </a:solidFill>
                <a:latin typeface="楷体_GB2312" pitchFamily="49" charset="-122"/>
                <a:ea typeface="楷体_GB2312" pitchFamily="49" charset="-122"/>
              </a:rPr>
              <a:t>目前已能利用石油或石油产品作为碳源来生产氨基酸、维生素、辅酶、有机酸、核苷酸、抗生素与酶制剂等各种有用产品，利用纤维素的研究一直报道很多。</a:t>
            </a:r>
          </a:p>
          <a:p>
            <a:pPr algn="just" eaLnBrk="1" hangingPunct="1">
              <a:spcBef>
                <a:spcPct val="0"/>
              </a:spcBef>
            </a:pPr>
            <a:r>
              <a:rPr lang="zh-CN" altLang="en-US" sz="3200" b="1" smtClean="0">
                <a:solidFill>
                  <a:schemeClr val="bg2"/>
                </a:solidFill>
                <a:latin typeface="楷体_GB2312" pitchFamily="49" charset="-122"/>
                <a:ea typeface="楷体_GB2312" pitchFamily="49" charset="-122"/>
              </a:rPr>
              <a:t>   另外有些有毒的含碳物质如氰化物、酚等也能被某些细菌分解与利用，可以利用这类细菌来处理它们，主要在环保上应用。</a:t>
            </a:r>
          </a:p>
          <a:p>
            <a:pPr algn="just" eaLnBrk="1" hangingPunct="1">
              <a:spcBef>
                <a:spcPct val="0"/>
              </a:spcBef>
            </a:pPr>
            <a:r>
              <a:rPr lang="zh-CN" altLang="en-US" sz="2400" smtClean="0">
                <a:solidFill>
                  <a:srgbClr val="000099"/>
                </a:solidFill>
              </a:rPr>
              <a:t>微生物不同，利用上述含碳化合物的能力不同，如假单胞菌属中的某些种可以利用</a:t>
            </a:r>
            <a:r>
              <a:rPr lang="en-US" altLang="zh-CN" sz="2400" smtClean="0">
                <a:solidFill>
                  <a:srgbClr val="000099"/>
                </a:solidFill>
              </a:rPr>
              <a:t>90</a:t>
            </a:r>
            <a:r>
              <a:rPr lang="zh-CN" altLang="en-US" sz="2400" smtClean="0">
                <a:solidFill>
                  <a:srgbClr val="000099"/>
                </a:solidFill>
              </a:rPr>
              <a:t>种以上的不同类型的碳源物质；而某些甲基营养型细菌只能利用甲醇或甲烷等一碳化合物进行生长。</a:t>
            </a:r>
            <a:r>
              <a:rPr lang="zh-CN" altLang="en-US" sz="2000" smtClean="0">
                <a:solidFill>
                  <a:srgbClr val="000099"/>
                </a:solidFill>
              </a:rPr>
              <a:t>        </a:t>
            </a:r>
          </a:p>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0E3A74-5BD4-423E-AFC3-EF58926D1BF9}" type="slidenum">
              <a:rPr lang="zh-CN" altLang="en-US"/>
              <a:pPr/>
              <a:t>71</a:t>
            </a:fld>
            <a:endParaRPr lang="en-US" altLang="zh-CN"/>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22D420-70D3-4E72-9DC1-433530039B64}" type="slidenum">
              <a:rPr lang="zh-CN" altLang="en-US"/>
              <a:pPr/>
              <a:t>72</a:t>
            </a:fld>
            <a:endParaRPr lang="en-US" altLang="zh-CN"/>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p:sp>
      <p:sp>
        <p:nvSpPr>
          <p:cNvPr id="76803" name="Rectangle 3"/>
          <p:cNvSpPr>
            <a:spLocks noGrp="1" noRot="1" noChangeArrowheads="1"/>
          </p:cNvSpPr>
          <p:nvPr>
            <p:ph type="body" idx="1"/>
          </p:nvPr>
        </p:nvSpPr>
        <p:spPr>
          <a:xfrm>
            <a:off x="914400" y="4343400"/>
            <a:ext cx="5029200" cy="4114800"/>
          </a:xfrm>
          <a:noFill/>
          <a:ln/>
        </p:spPr>
        <p:txBody>
          <a:bodyPr/>
          <a:lstStyle/>
          <a:p>
            <a:pPr algn="just" eaLnBrk="1" hangingPunct="1">
              <a:spcBef>
                <a:spcPct val="0"/>
              </a:spcBef>
            </a:pPr>
            <a:r>
              <a:rPr lang="zh-CN" altLang="en-US" sz="2400" smtClean="0">
                <a:solidFill>
                  <a:srgbClr val="000099"/>
                </a:solidFill>
              </a:rPr>
              <a:t>微生物不同，利用上述含碳化合物的能力不同，如假单胞菌属中的某些种可以利用</a:t>
            </a:r>
            <a:r>
              <a:rPr lang="en-US" altLang="zh-CN" sz="2400" smtClean="0">
                <a:solidFill>
                  <a:srgbClr val="000099"/>
                </a:solidFill>
              </a:rPr>
              <a:t>90</a:t>
            </a:r>
            <a:r>
              <a:rPr lang="zh-CN" altLang="en-US" sz="2400" smtClean="0">
                <a:solidFill>
                  <a:srgbClr val="000099"/>
                </a:solidFill>
              </a:rPr>
              <a:t>种以上的不同类型的碳源物质；而某些甲基营养型细菌只能利用甲醇或甲烷等一碳化合物进行生长。</a:t>
            </a:r>
            <a:r>
              <a:rPr lang="zh-CN" altLang="en-US" sz="2000" smtClean="0">
                <a:solidFill>
                  <a:srgbClr val="000099"/>
                </a:solidFill>
              </a:rPr>
              <a:t>        </a:t>
            </a:r>
          </a:p>
          <a:p>
            <a:pPr eaLnBrk="1" hangingPunct="1">
              <a:spcBef>
                <a:spcPct val="50000"/>
              </a:spcBef>
            </a:pPr>
            <a:r>
              <a:rPr lang="zh-CN" altLang="en-US" sz="2800" b="1" smtClean="0">
                <a:solidFill>
                  <a:srgbClr val="660066"/>
                </a:solidFill>
                <a:ea typeface="楷体_GB2312" pitchFamily="49" charset="-122"/>
              </a:rPr>
              <a:t>微生物利用碳源物质具有选择性。</a:t>
            </a:r>
          </a:p>
          <a:p>
            <a:pPr eaLnBrk="1" hangingPunct="1">
              <a:spcBef>
                <a:spcPct val="50000"/>
              </a:spcBef>
            </a:pPr>
            <a:r>
              <a:rPr lang="zh-CN" altLang="en-US" sz="2800" b="1" smtClean="0">
                <a:solidFill>
                  <a:srgbClr val="660066"/>
                </a:solidFill>
                <a:ea typeface="楷体_GB2312" pitchFamily="49" charset="-122"/>
              </a:rPr>
              <a:t>不同种类微生物利用碳源物质的能力也有差别。</a:t>
            </a:r>
          </a:p>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p:sp>
      <p:sp>
        <p:nvSpPr>
          <p:cNvPr id="77827" name="Rectangle 3"/>
          <p:cNvSpPr>
            <a:spLocks noGrp="1" noRot="1" noChangeArrowheads="1"/>
          </p:cNvSpPr>
          <p:nvPr>
            <p:ph type="body" idx="1"/>
          </p:nvPr>
        </p:nvSpPr>
        <p:spPr>
          <a:xfrm>
            <a:off x="914400" y="4343400"/>
            <a:ext cx="5029200" cy="4114800"/>
          </a:xfrm>
          <a:noFill/>
          <a:ln/>
        </p:spPr>
        <p:txBody>
          <a:bodyPr/>
          <a:lstStyle/>
          <a:p>
            <a:pPr eaLnBrk="1" hangingPunct="1">
              <a:spcBef>
                <a:spcPct val="50000"/>
              </a:spcBef>
            </a:pPr>
            <a:r>
              <a:rPr lang="zh-CN" altLang="en-US" sz="3200" dirty="0" smtClean="0">
                <a:solidFill>
                  <a:schemeClr val="bg2"/>
                </a:solidFill>
                <a:latin typeface="楷体_GB2312" pitchFamily="49" charset="-122"/>
                <a:ea typeface="楷体_GB2312" pitchFamily="49" charset="-122"/>
              </a:rPr>
              <a:t>以蛋白质形式存在的氮源不能被微生物直接吸收利用，必须通过微生物分泌的胞外蛋白水解酶将蛋白质分解之后才能被利用。在黄豆饼粉、花生饼粉里所含的氮则主要是以蛋白质的形式存在，这种蛋白氮必须通过水解之后降解成胨、肽、氨基酸等才能被机体利用，这种氮源叫迟效氮源。    </a:t>
            </a:r>
          </a:p>
          <a:p>
            <a:pPr eaLnBrk="1" hangingPunct="1">
              <a:spcBef>
                <a:spcPct val="50000"/>
              </a:spcBef>
            </a:pPr>
            <a:r>
              <a:rPr lang="zh-CN" altLang="en-US" sz="2400" b="1" dirty="0" smtClean="0">
                <a:solidFill>
                  <a:schemeClr val="bg2"/>
                </a:solidFill>
                <a:latin typeface="楷体_GB2312" pitchFamily="49" charset="-122"/>
                <a:ea typeface="楷体_GB2312" pitchFamily="49" charset="-122"/>
              </a:rPr>
              <a:t>而无机氮源或以蛋白质降解产物形式存在的有机氮源叫做速效氮源，例如硫酸铵中的氮以还原态氮形式存在，可以直接被菌体吸收利用，蛋白质的降解产物特别是氨基酸直接可以通过转氨作用等方式被机体利用。</a:t>
            </a:r>
          </a:p>
          <a:p>
            <a:pPr eaLnBrk="1" hangingPunct="1">
              <a:spcBef>
                <a:spcPct val="50000"/>
              </a:spcBef>
            </a:pPr>
            <a:r>
              <a:rPr lang="zh-CN" altLang="en-US" sz="2400" b="1" dirty="0" smtClean="0">
                <a:solidFill>
                  <a:schemeClr val="bg2"/>
                </a:solidFill>
                <a:latin typeface="楷体_GB2312" pitchFamily="49" charset="-122"/>
                <a:ea typeface="楷体_GB2312" pitchFamily="49" charset="-122"/>
              </a:rPr>
              <a:t>    速效氮源，通常是有利于机体的生长，迟效氮源有利于代谢产物的形成。在工业发酵过程中，往往是将速效氮源与迟效氮源按一定的比例制成混合氮源加到培养基里，以控制微生物的生长时期与代谢产物形成期的长短，达到提高产量的目的。</a:t>
            </a:r>
          </a:p>
          <a:p>
            <a:pPr eaLnBrk="1" hangingPunct="1">
              <a:spcBef>
                <a:spcPct val="50000"/>
              </a:spcBef>
            </a:pPr>
            <a:r>
              <a:rPr lang="zh-CN" altLang="en-US" sz="2400" b="1" dirty="0" smtClean="0">
                <a:solidFill>
                  <a:schemeClr val="bg2"/>
                </a:solidFill>
                <a:latin typeface="楷体_GB2312" pitchFamily="49" charset="-122"/>
                <a:ea typeface="楷体_GB2312" pitchFamily="49" charset="-122"/>
              </a:rPr>
              <a:t>而无机氮源或以蛋白质降解产物形式存在的有机氮源叫做速效氮源，例如硫酸铵中的氮以还原态氮形式存在，可以直接被菌体吸收利用，蛋白质的降解产物特别是氨基酸直接可以通过转氨作用等方式被机体利用。</a:t>
            </a:r>
          </a:p>
          <a:p>
            <a:pPr eaLnBrk="1" hangingPunct="1">
              <a:spcBef>
                <a:spcPct val="50000"/>
              </a:spcBef>
            </a:pPr>
            <a:r>
              <a:rPr lang="zh-CN" altLang="en-US" sz="2400" b="1" dirty="0" smtClean="0">
                <a:solidFill>
                  <a:schemeClr val="bg2"/>
                </a:solidFill>
                <a:latin typeface="楷体_GB2312" pitchFamily="49" charset="-122"/>
                <a:ea typeface="楷体_GB2312" pitchFamily="49" charset="-122"/>
              </a:rPr>
              <a:t>    速效氮源，通常是有利于机体的生长，迟效氮源有利于代谢产物的形成。在工业发酵过程中，往往是将速效氮源与迟效氮源按一定的比例制成混合氮源加到培养基里，以控制微生物的生长时期与代谢产物形成期的长短，达到提高产量的目的</a:t>
            </a:r>
          </a:p>
          <a:p>
            <a:pPr eaLnBrk="1" hangingPunct="1"/>
            <a:endParaRPr lang="zh-CN" altLang="en-US"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p:sp>
      <p:sp>
        <p:nvSpPr>
          <p:cNvPr id="21507" name="Rectangle 3"/>
          <p:cNvSpPr>
            <a:spLocks noGrp="1" noRot="1" noChangeArrowheads="1"/>
          </p:cNvSpPr>
          <p:nvPr>
            <p:ph type="body" idx="1"/>
          </p:nvPr>
        </p:nvSpPr>
        <p:spPr>
          <a:xfrm>
            <a:off x="914400" y="4343400"/>
            <a:ext cx="5029200" cy="4114800"/>
          </a:xfrm>
        </p:spPr>
        <p:txBody>
          <a:bodyPr/>
          <a:lstStyle/>
          <a:p>
            <a:pPr eaLnBrk="1" hangingPunct="1">
              <a:defRPr/>
            </a:pPr>
            <a:r>
              <a:rPr lang="zh-CN" altLang="en-US" sz="1400" b="1" smtClean="0">
                <a:ea typeface="楷体_GB2312" pitchFamily="49" charset="-122"/>
              </a:rPr>
              <a:t>微生物利用的氮源</a:t>
            </a:r>
            <a:br>
              <a:rPr lang="zh-CN" altLang="en-US" sz="1400" b="1" smtClean="0">
                <a:ea typeface="楷体_GB2312" pitchFamily="49" charset="-122"/>
              </a:rPr>
            </a:br>
            <a:r>
              <a:rPr lang="zh-CN" altLang="en-US" sz="1800" b="1" smtClean="0">
                <a:solidFill>
                  <a:schemeClr val="hlink"/>
                </a:solidFill>
                <a:effectLst>
                  <a:outerShdw blurRad="38100" dist="38100" dir="2700000" algn="tl">
                    <a:srgbClr val="C0C0C0"/>
                  </a:outerShdw>
                </a:effectLst>
                <a:ea typeface="楷体_GB2312" pitchFamily="49" charset="-122"/>
              </a:rPr>
              <a:t>实验室：</a:t>
            </a:r>
          </a:p>
          <a:p>
            <a:pPr eaLnBrk="1" hangingPunct="1">
              <a:defRPr/>
            </a:pPr>
            <a:endParaRPr lang="zh-CN" altLang="en-US" sz="1400" b="1" smtClean="0">
              <a:ea typeface="楷体_GB2312" pitchFamily="49" charset="-122"/>
            </a:endParaRPr>
          </a:p>
          <a:p>
            <a:pPr eaLnBrk="1" hangingPunct="1">
              <a:defRPr/>
            </a:pPr>
            <a:r>
              <a:rPr lang="zh-CN" altLang="en-US" sz="1000" smtClean="0"/>
              <a:t>　　</a:t>
            </a:r>
            <a:r>
              <a:rPr lang="zh-CN" altLang="en-US" b="1" smtClean="0">
                <a:ea typeface="华文新魏" pitchFamily="2" charset="-122"/>
              </a:rPr>
              <a:t>铵盐</a:t>
            </a:r>
          </a:p>
          <a:p>
            <a:pPr eaLnBrk="1" hangingPunct="1">
              <a:defRPr/>
            </a:pPr>
            <a:r>
              <a:rPr lang="zh-CN" altLang="en-US" b="1" smtClean="0">
                <a:ea typeface="华文新魏" pitchFamily="2" charset="-122"/>
              </a:rPr>
              <a:t>　硝酸盐</a:t>
            </a:r>
          </a:p>
          <a:p>
            <a:pPr eaLnBrk="1" hangingPunct="1">
              <a:defRPr/>
            </a:pPr>
            <a:r>
              <a:rPr lang="zh-CN" altLang="en-US" b="1" smtClean="0">
                <a:ea typeface="华文新魏" pitchFamily="2" charset="-122"/>
              </a:rPr>
              <a:t>　  尿素</a:t>
            </a:r>
          </a:p>
          <a:p>
            <a:pPr eaLnBrk="1" hangingPunct="1">
              <a:defRPr/>
            </a:pPr>
            <a:r>
              <a:rPr lang="zh-CN" altLang="en-US" b="1" smtClean="0">
                <a:ea typeface="华文新魏" pitchFamily="2" charset="-122"/>
              </a:rPr>
              <a:t>　蛋白胨</a:t>
            </a:r>
          </a:p>
          <a:p>
            <a:pPr eaLnBrk="1" hangingPunct="1">
              <a:defRPr/>
            </a:pPr>
            <a:r>
              <a:rPr lang="zh-CN" altLang="en-US" b="1" smtClean="0">
                <a:ea typeface="华文新魏" pitchFamily="2" charset="-122"/>
              </a:rPr>
              <a:t>　牛肉膏</a:t>
            </a:r>
          </a:p>
          <a:p>
            <a:pPr eaLnBrk="1" hangingPunct="1">
              <a:defRPr/>
            </a:pPr>
            <a:r>
              <a:rPr lang="zh-CN" altLang="en-US" b="1" smtClean="0">
                <a:ea typeface="华文新魏" pitchFamily="2" charset="-122"/>
              </a:rPr>
              <a:t>　　等</a:t>
            </a:r>
          </a:p>
          <a:p>
            <a:pPr eaLnBrk="1" hangingPunct="1">
              <a:defRPr/>
            </a:pPr>
            <a:r>
              <a:rPr lang="zh-CN" altLang="en-US" sz="1800" b="1" smtClean="0">
                <a:solidFill>
                  <a:schemeClr val="hlink"/>
                </a:solidFill>
                <a:effectLst>
                  <a:outerShdw blurRad="38100" dist="38100" dir="2700000" algn="tl">
                    <a:srgbClr val="C0C0C0"/>
                  </a:outerShdw>
                </a:effectLst>
                <a:ea typeface="楷体_GB2312" pitchFamily="49" charset="-122"/>
              </a:rPr>
              <a:t>发酵工业：</a:t>
            </a:r>
          </a:p>
          <a:p>
            <a:pPr eaLnBrk="1" hangingPunct="1">
              <a:defRPr/>
            </a:pPr>
            <a:endParaRPr lang="zh-CN" altLang="en-US" sz="1400" b="1" smtClean="0">
              <a:ea typeface="楷体_GB2312" pitchFamily="49" charset="-122"/>
            </a:endParaRPr>
          </a:p>
          <a:p>
            <a:pPr eaLnBrk="1" hangingPunct="1">
              <a:defRPr/>
            </a:pPr>
            <a:r>
              <a:rPr lang="zh-CN" altLang="en-US" sz="1000" smtClean="0"/>
              <a:t>　　　</a:t>
            </a:r>
            <a:r>
              <a:rPr lang="zh-CN" altLang="en-US" b="1" smtClean="0">
                <a:ea typeface="华文新魏" pitchFamily="2" charset="-122"/>
              </a:rPr>
              <a:t>鱼粉</a:t>
            </a:r>
          </a:p>
          <a:p>
            <a:pPr eaLnBrk="1" hangingPunct="1">
              <a:defRPr/>
            </a:pPr>
            <a:r>
              <a:rPr lang="zh-CN" altLang="en-US" b="1" smtClean="0">
                <a:ea typeface="华文新魏" pitchFamily="2" charset="-122"/>
              </a:rPr>
              <a:t>　　黄豆饼粉</a:t>
            </a:r>
          </a:p>
          <a:p>
            <a:pPr eaLnBrk="1" hangingPunct="1">
              <a:defRPr/>
            </a:pPr>
            <a:r>
              <a:rPr lang="zh-CN" altLang="en-US" b="1" smtClean="0">
                <a:ea typeface="华文新魏" pitchFamily="2" charset="-122"/>
              </a:rPr>
              <a:t>　　蚕蛹粉</a:t>
            </a:r>
          </a:p>
          <a:p>
            <a:pPr eaLnBrk="1" hangingPunct="1">
              <a:defRPr/>
            </a:pPr>
            <a:r>
              <a:rPr lang="zh-CN" altLang="en-US" b="1" smtClean="0">
                <a:ea typeface="华文新魏" pitchFamily="2" charset="-122"/>
              </a:rPr>
              <a:t>　　玉米浆</a:t>
            </a:r>
          </a:p>
          <a:p>
            <a:pPr eaLnBrk="1" hangingPunct="1">
              <a:defRPr/>
            </a:pPr>
            <a:r>
              <a:rPr lang="zh-CN" altLang="en-US" b="1" smtClean="0">
                <a:ea typeface="华文新魏" pitchFamily="2" charset="-122"/>
              </a:rPr>
              <a:t>　　酵母粉</a:t>
            </a:r>
          </a:p>
          <a:p>
            <a:pPr eaLnBrk="1" hangingPunct="1">
              <a:defRPr/>
            </a:pPr>
            <a:r>
              <a:rPr lang="zh-CN" altLang="en-US" b="1" smtClean="0">
                <a:ea typeface="华文新魏" pitchFamily="2" charset="-122"/>
              </a:rPr>
              <a:t>　　　等</a:t>
            </a:r>
          </a:p>
          <a:p>
            <a:pPr eaLnBrk="1" hangingPunct="1">
              <a:defRPr/>
            </a:pPr>
            <a:endParaRPr lang="zh-CN" altLang="en-US" sz="1400" b="1" smtClean="0">
              <a:ea typeface="楷体_GB2312" pitchFamily="49"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C1E60-5F3D-4C84-8896-2A6869163657}" type="slidenum">
              <a:rPr lang="zh-CN" altLang="en-US"/>
              <a:pPr/>
              <a:t>53</a:t>
            </a:fld>
            <a:endParaRPr lang="en-US" altLang="zh-CN"/>
          </a:p>
        </p:txBody>
      </p:sp>
      <p:sp>
        <p:nvSpPr>
          <p:cNvPr id="158722" name="Rectangle 2"/>
          <p:cNvSpPr>
            <a:spLocks noGrp="1" noRot="1" noChangeAspect="1" noChangeArrowheads="1"/>
          </p:cNvSpPr>
          <p:nvPr>
            <p:ph type="sldImg"/>
          </p:nvPr>
        </p:nvSpPr>
        <p:spPr>
          <a:ln/>
        </p:spPr>
      </p:sp>
      <p:sp>
        <p:nvSpPr>
          <p:cNvPr id="1587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2634B6-D479-4D8C-BCF6-1E4D4BF8D7EC}" type="slidenum">
              <a:rPr lang="zh-CN" altLang="en-US"/>
              <a:pPr/>
              <a:t>54</a:t>
            </a:fld>
            <a:endParaRPr lang="en-US" altLang="zh-CN"/>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A0483B-9D6C-4A25-ADAE-F6435500D8C6}" type="slidenum">
              <a:rPr lang="zh-CN" altLang="en-US"/>
              <a:pPr/>
              <a:t>59</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17EC9E-7DFE-42E0-90F9-44035A7910C0}" type="slidenum">
              <a:rPr lang="zh-CN" altLang="en-US"/>
              <a:pPr/>
              <a:t>60</a:t>
            </a:fld>
            <a:endParaRPr lang="en-US" altLang="zh-CN"/>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E1F907-B740-4524-AA70-F2806D4C7712}" type="slidenum">
              <a:rPr lang="zh-CN" altLang="en-US"/>
              <a:pPr/>
              <a:t>69</a:t>
            </a:fld>
            <a:endParaRPr lang="en-US" altLang="zh-CN"/>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3A028A5-1079-4A8C-9D6B-81EF77420DD3}"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906B76E-BB31-4F64-BA46-3C91BA45210B}"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D43E083-B46A-4A6F-BF07-7C4EA4113F06}"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936C7DA-70CB-4F5E-8169-04C450BC5A10}"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F0B5894-6A6E-458B-A078-E529BEFD71CC}"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0A6DBE5-3D2C-4C20-A4B4-DB4E193F5473}"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74B7B0B-5545-4BB3-952D-3AFB236EA4D1}"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606BA4EA-F9E2-4A4F-B4AB-4448326616F0}"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08A78A9-381A-4815-972C-3D0875E6CAC3}"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FB6A851-6722-4438-85FE-F433619A37EA}"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FB548BE-BFBB-4CD4-87A9-0C0BE1325ACC}"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ea typeface="+mn-ea"/>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ea typeface="+mn-ea"/>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ea typeface="+mn-ea"/>
              </a:defRPr>
            </a:lvl1pPr>
          </a:lstStyle>
          <a:p>
            <a:pPr>
              <a:defRPr/>
            </a:pPr>
            <a:fld id="{8F9F7D3F-7C2B-43B4-BEC5-BED823BC7949}" type="slidenum">
              <a:rPr lang="zh-CN" altLang="en-US"/>
              <a:pPr>
                <a:defRPr/>
              </a:pPr>
              <a:t>‹#›</a:t>
            </a:fld>
            <a:endParaRPr lang="en-US" altLang="zh-CN"/>
          </a:p>
        </p:txBody>
      </p:sp>
      <p:pic>
        <p:nvPicPr>
          <p:cNvPr id="4103" name="Picture 7" descr="背景"/>
          <p:cNvPicPr>
            <a:picLocks noChangeArrowheads="1"/>
          </p:cNvPicPr>
          <p:nvPr userDrawn="1"/>
        </p:nvPicPr>
        <p:blipFill>
          <a:blip r:embed="rId13" cstate="print"/>
          <a:srcRect/>
          <a:stretch>
            <a:fillRect/>
          </a:stretch>
        </p:blipFill>
        <p:spPr bwMode="auto">
          <a:xfrm>
            <a:off x="-222250" y="-147638"/>
            <a:ext cx="9523413" cy="71580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Microsoft_Office_Word_97_-_2003___2.doc"/></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Microsoft_Office_Word_97_-_2003___3.doc"/><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oleObject" Target="../embeddings/Microsoft_Office_Word_97_-_2003___4.doc"/></Relationships>
</file>

<file path=ppt/slides/_rels/slide7.xml.rels><?xml version="1.0" encoding="UTF-8" standalone="yes"?>
<Relationships xmlns="http://schemas.openxmlformats.org/package/2006/relationships"><Relationship Id="rId3" Type="http://schemas.openxmlformats.org/officeDocument/2006/relationships/oleObject" Target="../embeddings/Microsoft_Office_Word_97_-_2003___1.doc"/><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7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571472" y="500042"/>
            <a:ext cx="7848600" cy="3447098"/>
          </a:xfrm>
          <a:prstGeom prst="rect">
            <a:avLst/>
          </a:prstGeom>
          <a:noFill/>
          <a:ln w="9525">
            <a:noFill/>
            <a:miter lim="800000"/>
            <a:headEnd/>
            <a:tailEnd/>
          </a:ln>
        </p:spPr>
        <p:txBody>
          <a:bodyPr>
            <a:spAutoFit/>
          </a:bodyPr>
          <a:lstStyle/>
          <a:p>
            <a:pPr algn="ctr" eaLnBrk="0" hangingPunct="0"/>
            <a:r>
              <a:rPr lang="zh-CN" altLang="en-US" sz="6600" b="1" dirty="0">
                <a:solidFill>
                  <a:srgbClr val="0000FF"/>
                </a:solidFill>
                <a:latin typeface="黑体" pitchFamily="49" charset="-122"/>
              </a:rPr>
              <a:t>第 五 章</a:t>
            </a:r>
          </a:p>
          <a:p>
            <a:pPr algn="ctr" eaLnBrk="0" hangingPunct="0"/>
            <a:r>
              <a:rPr lang="zh-CN" altLang="en-US" sz="8000" b="1" dirty="0">
                <a:latin typeface="黑体" pitchFamily="49" charset="-122"/>
              </a:rPr>
              <a:t> </a:t>
            </a:r>
            <a:r>
              <a:rPr lang="zh-CN" altLang="en-US" sz="7200" b="1" dirty="0">
                <a:solidFill>
                  <a:srgbClr val="0000FF"/>
                </a:solidFill>
                <a:latin typeface="黑体" pitchFamily="49" charset="-122"/>
              </a:rPr>
              <a:t>微生物的营养和</a:t>
            </a:r>
          </a:p>
          <a:p>
            <a:pPr algn="ctr"/>
            <a:r>
              <a:rPr lang="zh-CN" altLang="en-US" sz="7200" b="1" dirty="0">
                <a:solidFill>
                  <a:srgbClr val="0000FF"/>
                </a:solidFill>
                <a:latin typeface="黑体" pitchFamily="49" charset="-122"/>
              </a:rPr>
              <a:t>培养基</a:t>
            </a:r>
          </a:p>
        </p:txBody>
      </p:sp>
      <p:sp>
        <p:nvSpPr>
          <p:cNvPr id="3" name="Text Box 4"/>
          <p:cNvSpPr txBox="1">
            <a:spLocks noChangeArrowheads="1"/>
          </p:cNvSpPr>
          <p:nvPr/>
        </p:nvSpPr>
        <p:spPr bwMode="auto">
          <a:xfrm>
            <a:off x="1928794" y="4000504"/>
            <a:ext cx="5844869" cy="2431435"/>
          </a:xfrm>
          <a:prstGeom prst="rect">
            <a:avLst/>
          </a:prstGeom>
          <a:noFill/>
          <a:ln w="12700" cap="sq">
            <a:noFill/>
            <a:miter lim="800000"/>
            <a:headEnd/>
            <a:tailEnd/>
          </a:ln>
          <a:effectLst/>
        </p:spPr>
        <p:txBody>
          <a:bodyPr wrap="none">
            <a:spAutoFit/>
          </a:bodyPr>
          <a:lstStyle/>
          <a:p>
            <a:pPr algn="ctr"/>
            <a:endParaRPr lang="en-US" altLang="zh-CN" sz="4000" b="1" dirty="0">
              <a:solidFill>
                <a:srgbClr val="FF0000"/>
              </a:solidFill>
              <a:ea typeface="黑体" pitchFamily="2" charset="-122"/>
            </a:endParaRPr>
          </a:p>
          <a:p>
            <a:pPr algn="ctr"/>
            <a:r>
              <a:rPr lang="zh-CN" altLang="en-US" sz="4000" b="1" dirty="0" smtClean="0">
                <a:solidFill>
                  <a:srgbClr val="FF0000"/>
                </a:solidFill>
                <a:ea typeface="黑体" pitchFamily="2" charset="-122"/>
              </a:rPr>
              <a:t>余子全</a:t>
            </a:r>
            <a:endParaRPr lang="en-US" altLang="zh-CN" sz="4000" b="1" dirty="0" smtClean="0">
              <a:solidFill>
                <a:srgbClr val="FF0000"/>
              </a:solidFill>
              <a:ea typeface="黑体" pitchFamily="2" charset="-122"/>
            </a:endParaRPr>
          </a:p>
          <a:p>
            <a:pPr algn="ctr"/>
            <a:r>
              <a:rPr lang="zh-CN" altLang="en-US" sz="4000" b="1" dirty="0" smtClean="0">
                <a:solidFill>
                  <a:srgbClr val="00B050"/>
                </a:solidFill>
                <a:ea typeface="黑体" pitchFamily="2" charset="-122"/>
              </a:rPr>
              <a:t>湖南师范大学生命科学院</a:t>
            </a:r>
            <a:endParaRPr lang="en-US" altLang="zh-CN" sz="4000" b="1" dirty="0" smtClean="0">
              <a:solidFill>
                <a:srgbClr val="00B050"/>
              </a:solidFill>
              <a:ea typeface="黑体" pitchFamily="2" charset="-122"/>
            </a:endParaRPr>
          </a:p>
          <a:p>
            <a:pPr algn="ctr"/>
            <a:r>
              <a:rPr lang="en-US" altLang="zh-CN" sz="3200" b="1" dirty="0" smtClean="0">
                <a:solidFill>
                  <a:srgbClr val="00B050"/>
                </a:solidFill>
                <a:ea typeface="黑体" pitchFamily="2" charset="-122"/>
              </a:rPr>
              <a:t>zq01yu@gmail.com</a:t>
            </a:r>
            <a:endParaRPr lang="zh-CN" altLang="en-US" sz="3200" b="1" dirty="0">
              <a:solidFill>
                <a:srgbClr val="00B050"/>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5984" y="571480"/>
            <a:ext cx="3683000" cy="706438"/>
          </a:xfrm>
        </p:spPr>
        <p:txBody>
          <a:bodyPr/>
          <a:lstStyle/>
          <a:p>
            <a:pPr algn="l" eaLnBrk="1" hangingPunct="1"/>
            <a:r>
              <a:rPr lang="zh-CN" altLang="en-US" sz="3200" b="1" dirty="0" smtClean="0">
                <a:solidFill>
                  <a:schemeClr val="tx1"/>
                </a:solidFill>
                <a:ea typeface="黑体" pitchFamily="49" charset="-122"/>
              </a:rPr>
              <a:t>微生物碳源谱特点</a:t>
            </a:r>
          </a:p>
        </p:txBody>
      </p:sp>
      <p:sp>
        <p:nvSpPr>
          <p:cNvPr id="17411" name="Rectangle 3"/>
          <p:cNvSpPr>
            <a:spLocks noGrp="1" noChangeArrowheads="1"/>
          </p:cNvSpPr>
          <p:nvPr>
            <p:ph type="body" idx="1"/>
          </p:nvPr>
        </p:nvSpPr>
        <p:spPr>
          <a:xfrm>
            <a:off x="714348" y="1785926"/>
            <a:ext cx="7920037" cy="4440259"/>
          </a:xfrm>
          <a:solidFill>
            <a:srgbClr val="CCFFFF"/>
          </a:solidFill>
          <a:ln w="25400" cap="flat">
            <a:solidFill>
              <a:schemeClr val="accent2"/>
            </a:solidFill>
            <a:prstDash val="sysDot"/>
          </a:ln>
        </p:spPr>
        <p:txBody>
          <a:bodyPr/>
          <a:lstStyle/>
          <a:p>
            <a:pPr eaLnBrk="1" hangingPunct="1">
              <a:lnSpc>
                <a:spcPct val="150000"/>
              </a:lnSpc>
              <a:buClr>
                <a:schemeClr val="accent2"/>
              </a:buClr>
              <a:buFont typeface="Wingdings" pitchFamily="2" charset="2"/>
              <a:buChar char="u"/>
            </a:pPr>
            <a:r>
              <a:rPr lang="zh-CN" altLang="en-US" sz="2400" b="1" dirty="0" smtClean="0">
                <a:latin typeface="Times New Roman" pitchFamily="18" charset="0"/>
                <a:ea typeface="黑体" pitchFamily="49" charset="-122"/>
              </a:rPr>
              <a:t>类型： 有机（异养）和 无机（自养）两大类；</a:t>
            </a:r>
          </a:p>
          <a:p>
            <a:pPr eaLnBrk="1" hangingPunct="1">
              <a:lnSpc>
                <a:spcPct val="150000"/>
              </a:lnSpc>
              <a:buClr>
                <a:schemeClr val="accent2"/>
              </a:buClr>
              <a:buFont typeface="Wingdings" pitchFamily="2" charset="2"/>
              <a:buChar char="u"/>
            </a:pPr>
            <a:r>
              <a:rPr lang="zh-CN" altLang="en-US" sz="2400" b="1" dirty="0" smtClean="0">
                <a:latin typeface="Times New Roman" pitchFamily="18" charset="0"/>
                <a:ea typeface="黑体" pitchFamily="49" charset="-122"/>
              </a:rPr>
              <a:t>谱广： 大于动、植物界碳源谱之和；</a:t>
            </a:r>
          </a:p>
          <a:p>
            <a:pPr eaLnBrk="1" hangingPunct="1">
              <a:lnSpc>
                <a:spcPct val="150000"/>
              </a:lnSpc>
              <a:buClr>
                <a:schemeClr val="accent2"/>
              </a:buClr>
              <a:buFont typeface="Wingdings" pitchFamily="2" charset="2"/>
              <a:buChar char="u"/>
            </a:pPr>
            <a:r>
              <a:rPr lang="zh-CN" altLang="en-US" sz="2800" b="1" dirty="0" smtClean="0">
                <a:solidFill>
                  <a:srgbClr val="0000FF"/>
                </a:solidFill>
                <a:latin typeface="Times New Roman" pitchFamily="18" charset="0"/>
                <a:ea typeface="黑体" pitchFamily="49" charset="-122"/>
              </a:rPr>
              <a:t>最广泛碳源： </a:t>
            </a:r>
            <a:r>
              <a:rPr lang="en-US" altLang="zh-CN" sz="2800" b="1" dirty="0" smtClean="0">
                <a:solidFill>
                  <a:srgbClr val="0000FF"/>
                </a:solidFill>
                <a:latin typeface="Times New Roman" pitchFamily="18" charset="0"/>
                <a:ea typeface="黑体" pitchFamily="49" charset="-122"/>
              </a:rPr>
              <a:t>C • H • O </a:t>
            </a:r>
            <a:r>
              <a:rPr lang="zh-CN" altLang="en-US" sz="2800" b="1" dirty="0" smtClean="0">
                <a:solidFill>
                  <a:srgbClr val="0000FF"/>
                </a:solidFill>
                <a:latin typeface="Times New Roman" pitchFamily="18" charset="0"/>
                <a:ea typeface="黑体" pitchFamily="49" charset="-122"/>
              </a:rPr>
              <a:t>型有机物；</a:t>
            </a:r>
          </a:p>
          <a:p>
            <a:pPr eaLnBrk="1" hangingPunct="1">
              <a:lnSpc>
                <a:spcPct val="150000"/>
              </a:lnSpc>
              <a:buClr>
                <a:schemeClr val="accent2"/>
              </a:buClr>
              <a:buFont typeface="Wingdings" pitchFamily="2" charset="2"/>
              <a:buChar char="u"/>
            </a:pPr>
            <a:r>
              <a:rPr lang="zh-CN" altLang="en-US" sz="2400" b="1" dirty="0" smtClean="0">
                <a:latin typeface="Times New Roman" pitchFamily="18" charset="0"/>
                <a:ea typeface="黑体" pitchFamily="49" charset="-122"/>
              </a:rPr>
              <a:t>合理使用： </a:t>
            </a:r>
            <a:r>
              <a:rPr lang="en-US" altLang="zh-CN" sz="2400" b="1" dirty="0" smtClean="0">
                <a:latin typeface="Times New Roman" pitchFamily="18" charset="0"/>
                <a:ea typeface="黑体" pitchFamily="49" charset="-122"/>
              </a:rPr>
              <a:t>C • H • O•N •X </a:t>
            </a:r>
            <a:r>
              <a:rPr lang="zh-CN" altLang="en-US" sz="2400" b="1" dirty="0" smtClean="0">
                <a:latin typeface="Times New Roman" pitchFamily="18" charset="0"/>
                <a:ea typeface="黑体" pitchFamily="49" charset="-122"/>
              </a:rPr>
              <a:t>型碳源物不应降格使用；</a:t>
            </a:r>
          </a:p>
          <a:p>
            <a:pPr eaLnBrk="1" hangingPunct="1">
              <a:lnSpc>
                <a:spcPct val="150000"/>
              </a:lnSpc>
              <a:buClr>
                <a:schemeClr val="accent2"/>
              </a:buClr>
              <a:buFont typeface="Wingdings" pitchFamily="2" charset="2"/>
              <a:buChar char="u"/>
            </a:pPr>
            <a:r>
              <a:rPr lang="zh-CN" altLang="en-US" sz="2400" b="1" dirty="0" smtClean="0">
                <a:latin typeface="Times New Roman" pitchFamily="18" charset="0"/>
                <a:ea typeface="黑体" pitchFamily="49" charset="-122"/>
              </a:rPr>
              <a:t>利用差异： 微生物间利用碳源谱能力差异大；</a:t>
            </a:r>
          </a:p>
          <a:p>
            <a:pPr eaLnBrk="1" hangingPunct="1">
              <a:lnSpc>
                <a:spcPct val="150000"/>
              </a:lnSpc>
              <a:buClr>
                <a:schemeClr val="accent2"/>
              </a:buClr>
              <a:buFont typeface="Wingdings" pitchFamily="2" charset="2"/>
              <a:buChar char="u"/>
            </a:pPr>
            <a:r>
              <a:rPr lang="zh-CN" altLang="en-US" sz="2800" b="1" dirty="0" smtClean="0">
                <a:solidFill>
                  <a:srgbClr val="0000FF"/>
                </a:solidFill>
                <a:latin typeface="Times New Roman" pitchFamily="18" charset="0"/>
                <a:ea typeface="黑体" pitchFamily="49" charset="-122"/>
              </a:rPr>
              <a:t>双功能营养物</a:t>
            </a:r>
            <a:r>
              <a:rPr lang="zh-CN" altLang="en-US" sz="2400" b="1" dirty="0" smtClean="0">
                <a:solidFill>
                  <a:srgbClr val="0000FF"/>
                </a:solidFill>
                <a:latin typeface="Times New Roman" pitchFamily="18" charset="0"/>
                <a:ea typeface="黑体" pitchFamily="49" charset="-122"/>
              </a:rPr>
              <a:t>：</a:t>
            </a:r>
            <a:r>
              <a:rPr lang="zh-CN" altLang="en-US" sz="2400" b="1" dirty="0" smtClean="0">
                <a:latin typeface="Times New Roman" pitchFamily="18" charset="0"/>
                <a:ea typeface="黑体" pitchFamily="49" charset="-122"/>
              </a:rPr>
              <a:t>化能异养菌的碳源等于能源。</a:t>
            </a:r>
          </a:p>
        </p:txBody>
      </p:sp>
      <p:sp>
        <p:nvSpPr>
          <p:cNvPr id="4" name="Text Box 2"/>
          <p:cNvSpPr txBox="1">
            <a:spLocks noChangeArrowheads="1"/>
          </p:cNvSpPr>
          <p:nvPr/>
        </p:nvSpPr>
        <p:spPr bwMode="auto">
          <a:xfrm>
            <a:off x="7000892" y="38377"/>
            <a:ext cx="2040943"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（一）、碳源</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7411">
                                            <p:txEl>
                                              <p:pRg st="5" end="5"/>
                                            </p:txEl>
                                          </p:spTgt>
                                        </p:tgtEl>
                                        <p:attrNameLst>
                                          <p:attrName>style.visibility</p:attrName>
                                        </p:attrNameLst>
                                      </p:cBhvr>
                                      <p:to>
                                        <p:strVal val="visible"/>
                                      </p:to>
                                    </p:set>
                                    <p:anim calcmode="lin" valueType="num">
                                      <p:cBhvr additive="base">
                                        <p:cTn id="37" dur="500" fill="hold"/>
                                        <p:tgtEl>
                                          <p:spTgt spid="17411">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74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409" name="Group 121"/>
          <p:cNvGraphicFramePr>
            <a:graphicFrameLocks noGrp="1"/>
          </p:cNvGraphicFramePr>
          <p:nvPr/>
        </p:nvGraphicFramePr>
        <p:xfrm>
          <a:off x="250825" y="836613"/>
          <a:ext cx="8569325" cy="5425440"/>
        </p:xfrm>
        <a:graphic>
          <a:graphicData uri="http://schemas.openxmlformats.org/drawingml/2006/table">
            <a:tbl>
              <a:tblPr/>
              <a:tblGrid>
                <a:gridCol w="527050"/>
                <a:gridCol w="1655763"/>
                <a:gridCol w="3146425"/>
                <a:gridCol w="3240087"/>
              </a:tblGrid>
              <a:tr h="822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黑体" pitchFamily="2" charset="-122"/>
                        </a:rPr>
                        <a:t>类型</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元素水平</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化合物水平</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培养基原料水平</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61753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无机碳</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C·O</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CO</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2</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CO</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2</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318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C·O·X</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NaHCO</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3</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NaHCO</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3</a:t>
                      </a: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a:t>
                      </a: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CaCO</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3</a:t>
                      </a: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820738">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有机碳</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C·H·O·N·X</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复杂蛋白质、核酸等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0000FF"/>
                          </a:solidFill>
                          <a:effectLst/>
                          <a:latin typeface="Times New Roman" pitchFamily="18" charset="0"/>
                          <a:ea typeface="黑体" pitchFamily="2" charset="-122"/>
                        </a:rPr>
                        <a:t>牛肉膏、蛋白胨、</a:t>
                      </a:r>
                      <a:r>
                        <a:rPr kumimoji="0" lang="zh-CN" altLang="en-US" sz="2400" b="1" i="0" u="none" strike="noStrike" cap="none" normalizeH="0" baseline="0" dirty="0" smtClean="0">
                          <a:ln>
                            <a:noFill/>
                          </a:ln>
                          <a:solidFill>
                            <a:schemeClr val="tx1"/>
                          </a:solidFill>
                          <a:effectLst/>
                          <a:latin typeface="Times New Roman" pitchFamily="18" charset="0"/>
                          <a:ea typeface="黑体" pitchFamily="2" charset="-122"/>
                        </a:rPr>
                        <a:t>花生饼粉等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8207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C·H·O·N</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多数氨基酸、简单蛋白质等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一般氨基酸、明胶等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8207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C·H·O</a:t>
                      </a:r>
                    </a:p>
                  </a:txBody>
                  <a:tcPr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糖、有机酸、醇、脂类等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rgbClr val="0000FF"/>
                          </a:solidFill>
                          <a:effectLst/>
                          <a:latin typeface="Times New Roman" pitchFamily="18" charset="0"/>
                          <a:ea typeface="黑体" pitchFamily="2" charset="-122"/>
                        </a:rPr>
                        <a:t>葡萄糖、蔗糖、</a:t>
                      </a:r>
                      <a:r>
                        <a:rPr kumimoji="0" lang="zh-CN" altLang="en-US" sz="2400" b="1" i="0" u="none" strike="noStrike" cap="none" normalizeH="0" baseline="0" dirty="0" smtClean="0">
                          <a:ln>
                            <a:noFill/>
                          </a:ln>
                          <a:solidFill>
                            <a:schemeClr val="tx1"/>
                          </a:solidFill>
                          <a:effectLst/>
                          <a:latin typeface="Times New Roman" pitchFamily="18" charset="0"/>
                          <a:ea typeface="黑体" pitchFamily="2" charset="-122"/>
                        </a:rPr>
                        <a:t>各种淀粉、糖蜜等</a:t>
                      </a:r>
                    </a:p>
                  </a:txBody>
                  <a:tcPr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8207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C·H</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烃类</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天然气、石油及其不同馏份、石蜡油等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381" name="Rectangle 44"/>
          <p:cNvSpPr>
            <a:spLocks noGrp="1" noChangeArrowheads="1"/>
          </p:cNvSpPr>
          <p:nvPr>
            <p:ph type="title" idx="4294967295"/>
          </p:nvPr>
        </p:nvSpPr>
        <p:spPr>
          <a:xfrm>
            <a:off x="1322388" y="0"/>
            <a:ext cx="6705600" cy="762000"/>
          </a:xfrm>
        </p:spPr>
        <p:txBody>
          <a:bodyPr/>
          <a:lstStyle/>
          <a:p>
            <a:pPr eaLnBrk="1" hangingPunct="1"/>
            <a:r>
              <a:rPr lang="zh-CN" altLang="en-US" sz="2800" b="1" smtClean="0">
                <a:solidFill>
                  <a:schemeClr val="tx1"/>
                </a:solidFill>
                <a:latin typeface="黑体" pitchFamily="49" charset="-122"/>
                <a:ea typeface="黑体" pitchFamily="49" charset="-122"/>
              </a:rPr>
              <a:t>微生物的碳源谱</a:t>
            </a:r>
          </a:p>
        </p:txBody>
      </p:sp>
      <p:sp>
        <p:nvSpPr>
          <p:cNvPr id="5" name="Text Box 2"/>
          <p:cNvSpPr txBox="1">
            <a:spLocks noChangeArrowheads="1"/>
          </p:cNvSpPr>
          <p:nvPr/>
        </p:nvSpPr>
        <p:spPr bwMode="auto">
          <a:xfrm>
            <a:off x="7000892" y="38377"/>
            <a:ext cx="2040943"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（一）、碳源</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2409"/>
                                        </p:tgtEl>
                                        <p:attrNameLst>
                                          <p:attrName>style.visibility</p:attrName>
                                        </p:attrNameLst>
                                      </p:cBhvr>
                                      <p:to>
                                        <p:strVal val="visible"/>
                                      </p:to>
                                    </p:set>
                                    <p:anim calcmode="lin" valueType="num">
                                      <p:cBhvr additive="base">
                                        <p:cTn id="7" dur="500" fill="hold"/>
                                        <p:tgtEl>
                                          <p:spTgt spid="12409"/>
                                        </p:tgtEl>
                                        <p:attrNameLst>
                                          <p:attrName>ppt_x</p:attrName>
                                        </p:attrNameLst>
                                      </p:cBhvr>
                                      <p:tavLst>
                                        <p:tav tm="0">
                                          <p:val>
                                            <p:strVal val="0-#ppt_w/2"/>
                                          </p:val>
                                        </p:tav>
                                        <p:tav tm="100000">
                                          <p:val>
                                            <p:strVal val="#ppt_x"/>
                                          </p:val>
                                        </p:tav>
                                      </p:tavLst>
                                    </p:anim>
                                    <p:anim calcmode="lin" valueType="num">
                                      <p:cBhvr additive="base">
                                        <p:cTn id="8" dur="500" fill="hold"/>
                                        <p:tgtEl>
                                          <p:spTgt spid="124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900113" y="2276475"/>
            <a:ext cx="7315200" cy="4068806"/>
          </a:xfrm>
          <a:prstGeom prst="rect">
            <a:avLst/>
          </a:prstGeom>
          <a:noFill/>
          <a:ln w="9525">
            <a:noFill/>
            <a:miter lim="800000"/>
            <a:headEnd/>
            <a:tailEnd/>
          </a:ln>
        </p:spPr>
        <p:txBody>
          <a:bodyPr>
            <a:spAutoFit/>
          </a:bodyPr>
          <a:lstStyle/>
          <a:p>
            <a:pPr>
              <a:spcBef>
                <a:spcPct val="20000"/>
              </a:spcBef>
            </a:pPr>
            <a:r>
              <a:rPr lang="zh-CN" altLang="en-US" sz="2800" b="1" dirty="0">
                <a:sym typeface="Monotype Sorts" pitchFamily="2" charset="2"/>
              </a:rPr>
              <a:t>可以用作</a:t>
            </a:r>
            <a:r>
              <a:rPr lang="zh-CN" altLang="en-US" sz="2800" b="1" dirty="0">
                <a:solidFill>
                  <a:srgbClr val="0000FF"/>
                </a:solidFill>
                <a:sym typeface="Monotype Sorts" pitchFamily="2" charset="2"/>
              </a:rPr>
              <a:t>洋葱假单胞菌</a:t>
            </a:r>
            <a:r>
              <a:rPr lang="zh-CN" altLang="en-US" sz="2800" b="1" dirty="0">
                <a:sym typeface="Monotype Sorts" pitchFamily="2" charset="2"/>
              </a:rPr>
              <a:t>唯一碳源的化合物</a:t>
            </a:r>
            <a:r>
              <a:rPr lang="en-US" altLang="zh-CN" sz="2800" b="1" dirty="0">
                <a:sym typeface="Monotype Sorts" pitchFamily="2" charset="2"/>
              </a:rPr>
              <a:t>:</a:t>
            </a:r>
            <a:endParaRPr lang="en-US" altLang="zh-CN" sz="2800" b="1" dirty="0"/>
          </a:p>
          <a:p>
            <a:pPr>
              <a:spcBef>
                <a:spcPct val="20000"/>
              </a:spcBef>
              <a:buClr>
                <a:schemeClr val="accent2"/>
              </a:buClr>
              <a:buFont typeface="Wingdings" pitchFamily="2" charset="2"/>
              <a:buChar char="l"/>
            </a:pPr>
            <a:r>
              <a:rPr lang="zh-CN" altLang="en-US" sz="2400" b="1" dirty="0"/>
              <a:t>碳水化合物及其衍生物：</a:t>
            </a:r>
            <a:r>
              <a:rPr lang="en-US" altLang="zh-CN" sz="2400" b="1" dirty="0"/>
              <a:t>19</a:t>
            </a:r>
            <a:r>
              <a:rPr lang="zh-CN" altLang="en-US" sz="2400" b="1" dirty="0"/>
              <a:t>种</a:t>
            </a:r>
          </a:p>
          <a:p>
            <a:pPr>
              <a:spcBef>
                <a:spcPct val="20000"/>
              </a:spcBef>
              <a:buClr>
                <a:schemeClr val="accent2"/>
              </a:buClr>
              <a:buFont typeface="Wingdings" pitchFamily="2" charset="2"/>
              <a:buChar char="l"/>
            </a:pPr>
            <a:r>
              <a:rPr lang="zh-CN" altLang="en-US" sz="2400" b="1" dirty="0"/>
              <a:t>脂肪酸：</a:t>
            </a:r>
            <a:r>
              <a:rPr lang="en-US" altLang="zh-CN" sz="2400" b="1" dirty="0"/>
              <a:t>11</a:t>
            </a:r>
            <a:r>
              <a:rPr lang="zh-CN" altLang="en-US" sz="2400" b="1" dirty="0"/>
              <a:t>种</a:t>
            </a:r>
          </a:p>
          <a:p>
            <a:pPr>
              <a:spcBef>
                <a:spcPct val="20000"/>
              </a:spcBef>
              <a:buClr>
                <a:schemeClr val="accent2"/>
              </a:buClr>
              <a:buFont typeface="Wingdings" pitchFamily="2" charset="2"/>
              <a:buChar char="l"/>
            </a:pPr>
            <a:r>
              <a:rPr lang="zh-CN" altLang="en-US" sz="2400" b="1" dirty="0"/>
              <a:t>二羧酸：</a:t>
            </a:r>
            <a:r>
              <a:rPr lang="en-US" altLang="zh-CN" sz="2400" b="1" dirty="0"/>
              <a:t>9</a:t>
            </a:r>
            <a:r>
              <a:rPr lang="zh-CN" altLang="en-US" sz="2400" b="1" dirty="0"/>
              <a:t>种</a:t>
            </a:r>
          </a:p>
          <a:p>
            <a:pPr>
              <a:spcBef>
                <a:spcPct val="20000"/>
              </a:spcBef>
              <a:buClr>
                <a:schemeClr val="accent2"/>
              </a:buClr>
              <a:buFont typeface="Wingdings" pitchFamily="2" charset="2"/>
              <a:buChar char="l"/>
            </a:pPr>
            <a:r>
              <a:rPr lang="zh-CN" altLang="en-US" sz="2400" b="1" dirty="0"/>
              <a:t>其它有机酸：</a:t>
            </a:r>
            <a:r>
              <a:rPr lang="en-US" altLang="zh-CN" sz="2400" b="1" dirty="0"/>
              <a:t>12</a:t>
            </a:r>
            <a:r>
              <a:rPr lang="zh-CN" altLang="en-US" sz="2400" b="1" dirty="0"/>
              <a:t>种</a:t>
            </a:r>
          </a:p>
          <a:p>
            <a:pPr>
              <a:spcBef>
                <a:spcPct val="20000"/>
              </a:spcBef>
              <a:buClr>
                <a:schemeClr val="accent2"/>
              </a:buClr>
              <a:buFont typeface="Wingdings" pitchFamily="2" charset="2"/>
              <a:buChar char="l"/>
            </a:pPr>
            <a:r>
              <a:rPr lang="zh-CN" altLang="en-US" sz="2400" b="1" dirty="0"/>
              <a:t>伯醇：</a:t>
            </a:r>
            <a:r>
              <a:rPr lang="en-US" altLang="zh-CN" sz="2400" b="1" dirty="0"/>
              <a:t>3</a:t>
            </a:r>
            <a:r>
              <a:rPr lang="zh-CN" altLang="en-US" sz="2400" b="1" dirty="0"/>
              <a:t>种</a:t>
            </a:r>
          </a:p>
          <a:p>
            <a:pPr>
              <a:spcBef>
                <a:spcPct val="20000"/>
              </a:spcBef>
              <a:buClr>
                <a:schemeClr val="accent2"/>
              </a:buClr>
              <a:buFont typeface="Wingdings" pitchFamily="2" charset="2"/>
              <a:buChar char="l"/>
            </a:pPr>
            <a:r>
              <a:rPr lang="zh-CN" altLang="en-US" sz="2400" b="1" dirty="0"/>
              <a:t>氨基酸：</a:t>
            </a:r>
            <a:r>
              <a:rPr lang="en-US" altLang="zh-CN" sz="2400" b="1" dirty="0"/>
              <a:t>12</a:t>
            </a:r>
            <a:r>
              <a:rPr lang="zh-CN" altLang="en-US" sz="2400" b="1" dirty="0"/>
              <a:t>种</a:t>
            </a:r>
          </a:p>
          <a:p>
            <a:pPr>
              <a:spcBef>
                <a:spcPct val="20000"/>
              </a:spcBef>
              <a:buClr>
                <a:schemeClr val="accent2"/>
              </a:buClr>
              <a:buFont typeface="Wingdings" pitchFamily="2" charset="2"/>
              <a:buChar char="l"/>
            </a:pPr>
            <a:r>
              <a:rPr lang="zh-CN" altLang="en-US" sz="2400" b="1" dirty="0"/>
              <a:t>其它氮化合物：</a:t>
            </a:r>
            <a:r>
              <a:rPr lang="en-US" altLang="zh-CN" sz="2400" b="1" dirty="0"/>
              <a:t>13</a:t>
            </a:r>
            <a:r>
              <a:rPr lang="zh-CN" altLang="en-US" sz="2400" b="1" dirty="0"/>
              <a:t>种</a:t>
            </a:r>
          </a:p>
          <a:p>
            <a:pPr>
              <a:spcBef>
                <a:spcPct val="20000"/>
              </a:spcBef>
              <a:buClr>
                <a:schemeClr val="accent2"/>
              </a:buClr>
              <a:buFont typeface="Wingdings" pitchFamily="2" charset="2"/>
              <a:buChar char="l"/>
            </a:pPr>
            <a:r>
              <a:rPr lang="zh-CN" altLang="en-US" sz="2400" b="1" dirty="0"/>
              <a:t>无氮环状化合物：</a:t>
            </a:r>
            <a:r>
              <a:rPr lang="en-US" altLang="zh-CN" sz="2400" b="1" dirty="0"/>
              <a:t>9</a:t>
            </a:r>
            <a:r>
              <a:rPr lang="zh-CN" altLang="en-US" sz="2400" b="1" dirty="0"/>
              <a:t>种</a:t>
            </a:r>
          </a:p>
        </p:txBody>
      </p:sp>
      <p:sp>
        <p:nvSpPr>
          <p:cNvPr id="15363" name="Text Box 3"/>
          <p:cNvSpPr txBox="1">
            <a:spLocks noChangeArrowheads="1"/>
          </p:cNvSpPr>
          <p:nvPr/>
        </p:nvSpPr>
        <p:spPr bwMode="auto">
          <a:xfrm>
            <a:off x="990600" y="457200"/>
            <a:ext cx="8153400" cy="519113"/>
          </a:xfrm>
          <a:prstGeom prst="rect">
            <a:avLst/>
          </a:prstGeom>
          <a:noFill/>
          <a:ln w="9525">
            <a:noFill/>
            <a:miter lim="800000"/>
            <a:headEnd/>
            <a:tailEnd/>
          </a:ln>
        </p:spPr>
        <p:txBody>
          <a:bodyPr>
            <a:spAutoFit/>
          </a:bodyPr>
          <a:lstStyle/>
          <a:p>
            <a:pPr>
              <a:spcBef>
                <a:spcPct val="50000"/>
              </a:spcBef>
            </a:pPr>
            <a:endParaRPr lang="zh-CN" altLang="en-US" sz="2800" b="1"/>
          </a:p>
        </p:txBody>
      </p:sp>
      <p:sp>
        <p:nvSpPr>
          <p:cNvPr id="15364" name="Text Box 4"/>
          <p:cNvSpPr txBox="1">
            <a:spLocks noChangeArrowheads="1"/>
          </p:cNvSpPr>
          <p:nvPr/>
        </p:nvSpPr>
        <p:spPr bwMode="auto">
          <a:xfrm>
            <a:off x="323850" y="549275"/>
            <a:ext cx="8640763" cy="1336675"/>
          </a:xfrm>
          <a:prstGeom prst="rect">
            <a:avLst/>
          </a:prstGeom>
          <a:solidFill>
            <a:srgbClr val="CCFFFF"/>
          </a:solidFill>
          <a:ln w="25400">
            <a:solidFill>
              <a:schemeClr val="accent2"/>
            </a:solidFill>
            <a:prstDash val="sysDot"/>
            <a:miter lim="800000"/>
            <a:headEnd/>
            <a:tailEnd/>
          </a:ln>
        </p:spPr>
        <p:txBody>
          <a:bodyPr>
            <a:spAutoFit/>
          </a:bodyPr>
          <a:lstStyle/>
          <a:p>
            <a:pPr algn="just"/>
            <a:r>
              <a:rPr lang="zh-CN" altLang="en-US" sz="2400" b="1" dirty="0"/>
              <a:t>不同微生物利用含碳化合物的能力不同：</a:t>
            </a:r>
          </a:p>
          <a:p>
            <a:pPr algn="just">
              <a:buClr>
                <a:schemeClr val="accent2"/>
              </a:buClr>
              <a:buFont typeface="Wingdings" pitchFamily="2" charset="2"/>
              <a:buChar char="l"/>
            </a:pPr>
            <a:r>
              <a:rPr lang="zh-CN" altLang="en-US" sz="2800" b="1" dirty="0">
                <a:solidFill>
                  <a:srgbClr val="0000FF"/>
                </a:solidFill>
              </a:rPr>
              <a:t>假单胞菌</a:t>
            </a:r>
            <a:r>
              <a:rPr lang="zh-CN" altLang="en-US" sz="2000" b="1" dirty="0"/>
              <a:t>属中某些种可以利用</a:t>
            </a:r>
            <a:r>
              <a:rPr lang="en-US" altLang="zh-CN" sz="2800" b="1" dirty="0">
                <a:solidFill>
                  <a:srgbClr val="0000FF"/>
                </a:solidFill>
              </a:rPr>
              <a:t>90</a:t>
            </a:r>
            <a:r>
              <a:rPr lang="zh-CN" altLang="en-US" sz="2000" b="1" dirty="0"/>
              <a:t>种以上的不同类型碳源物质；</a:t>
            </a:r>
          </a:p>
          <a:p>
            <a:pPr algn="just">
              <a:buClr>
                <a:schemeClr val="accent2"/>
              </a:buClr>
              <a:buFont typeface="Wingdings" pitchFamily="2" charset="2"/>
              <a:buChar char="l"/>
            </a:pPr>
            <a:r>
              <a:rPr lang="zh-CN" altLang="en-US" sz="2800" b="1" dirty="0">
                <a:solidFill>
                  <a:srgbClr val="0000FF"/>
                </a:solidFill>
              </a:rPr>
              <a:t>甲基营养型细菌：</a:t>
            </a:r>
            <a:r>
              <a:rPr lang="zh-CN" altLang="en-US" sz="2000" b="1" dirty="0"/>
              <a:t>只能利用甲醇或甲烷等</a:t>
            </a:r>
            <a:r>
              <a:rPr lang="zh-CN" altLang="en-US" sz="2800" b="1" dirty="0">
                <a:solidFill>
                  <a:srgbClr val="0000FF"/>
                </a:solidFill>
              </a:rPr>
              <a:t>一碳化合物</a:t>
            </a:r>
            <a:r>
              <a:rPr lang="zh-CN" altLang="en-US" sz="2000" b="1" dirty="0"/>
              <a:t>生长。</a:t>
            </a:r>
            <a:r>
              <a:rPr lang="zh-CN" altLang="en-US" sz="2400" b="1" dirty="0"/>
              <a:t>    </a:t>
            </a:r>
          </a:p>
        </p:txBody>
      </p:sp>
      <p:sp>
        <p:nvSpPr>
          <p:cNvPr id="6" name="Text Box 2"/>
          <p:cNvSpPr txBox="1">
            <a:spLocks noChangeArrowheads="1"/>
          </p:cNvSpPr>
          <p:nvPr/>
        </p:nvSpPr>
        <p:spPr bwMode="auto">
          <a:xfrm>
            <a:off x="7000892" y="38377"/>
            <a:ext cx="2040943"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（一）、碳源</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0-#ppt_w/2"/>
                                          </p:val>
                                        </p:tav>
                                        <p:tav tm="100000">
                                          <p:val>
                                            <p:strVal val="#ppt_x"/>
                                          </p:val>
                                        </p:tav>
                                      </p:tavLst>
                                    </p:anim>
                                    <p:anim calcmode="lin" valueType="num">
                                      <p:cBhvr additive="base">
                                        <p:cTn id="8"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5362"/>
                                        </p:tgtEl>
                                        <p:attrNameLst>
                                          <p:attrName>style.visibility</p:attrName>
                                        </p:attrNameLst>
                                      </p:cBhvr>
                                      <p:to>
                                        <p:strVal val="visible"/>
                                      </p:to>
                                    </p:set>
                                    <p:anim calcmode="lin" valueType="num">
                                      <p:cBhvr additive="base">
                                        <p:cTn id="13" dur="500" fill="hold"/>
                                        <p:tgtEl>
                                          <p:spTgt spid="15362"/>
                                        </p:tgtEl>
                                        <p:attrNameLst>
                                          <p:attrName>ppt_x</p:attrName>
                                        </p:attrNameLst>
                                      </p:cBhvr>
                                      <p:tavLst>
                                        <p:tav tm="0">
                                          <p:val>
                                            <p:strVal val="1+#ppt_w/2"/>
                                          </p:val>
                                        </p:tav>
                                        <p:tav tm="100000">
                                          <p:val>
                                            <p:strVal val="#ppt_x"/>
                                          </p:val>
                                        </p:tav>
                                      </p:tavLst>
                                    </p:anim>
                                    <p:anim calcmode="lin" valueType="num">
                                      <p:cBhvr additive="base">
                                        <p:cTn id="14"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15364"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52413" y="439738"/>
            <a:ext cx="6048375" cy="757237"/>
          </a:xfrm>
          <a:prstGeom prst="rect">
            <a:avLst/>
          </a:prstGeom>
          <a:solidFill>
            <a:srgbClr val="FFFF99"/>
          </a:solidFill>
          <a:ln w="9525">
            <a:noFill/>
            <a:miter lim="800000"/>
            <a:headEnd/>
            <a:tailEnd/>
          </a:ln>
        </p:spPr>
        <p:txBody>
          <a:bodyPr anchor="ctr"/>
          <a:lstStyle/>
          <a:p>
            <a:pPr algn="ctr"/>
            <a:r>
              <a:rPr lang="zh-CN" altLang="en-US" sz="3200" b="1" dirty="0" smtClean="0"/>
              <a:t>（二）、</a:t>
            </a:r>
            <a:r>
              <a:rPr lang="zh-CN" altLang="en-US" sz="3200" b="1" dirty="0"/>
              <a:t>氮源</a:t>
            </a:r>
            <a:r>
              <a:rPr lang="zh-CN" altLang="en-US" sz="3200" b="1" dirty="0">
                <a:sym typeface="Monotype Sorts" pitchFamily="2" charset="2"/>
              </a:rPr>
              <a:t>（</a:t>
            </a:r>
            <a:r>
              <a:rPr lang="en-US" altLang="zh-CN" sz="3200" b="1" dirty="0">
                <a:sym typeface="Monotype Sorts" pitchFamily="2" charset="2"/>
              </a:rPr>
              <a:t>Nitrogen source </a:t>
            </a:r>
            <a:r>
              <a:rPr lang="zh-CN" altLang="en-US" sz="3200" b="1" dirty="0">
                <a:sym typeface="Monotype Sorts" pitchFamily="2" charset="2"/>
              </a:rPr>
              <a:t>）</a:t>
            </a:r>
          </a:p>
        </p:txBody>
      </p:sp>
      <p:sp>
        <p:nvSpPr>
          <p:cNvPr id="18435" name="Text Box 3"/>
          <p:cNvSpPr txBox="1">
            <a:spLocks noChangeArrowheads="1"/>
          </p:cNvSpPr>
          <p:nvPr/>
        </p:nvSpPr>
        <p:spPr bwMode="auto">
          <a:xfrm>
            <a:off x="250825" y="1731963"/>
            <a:ext cx="8642350" cy="544512"/>
          </a:xfrm>
          <a:prstGeom prst="rect">
            <a:avLst/>
          </a:prstGeom>
          <a:solidFill>
            <a:srgbClr val="CCFFFF"/>
          </a:solidFill>
          <a:ln w="25400">
            <a:solidFill>
              <a:schemeClr val="accent2"/>
            </a:solidFill>
            <a:prstDash val="sysDot"/>
            <a:miter lim="800000"/>
            <a:headEnd/>
            <a:tailEnd/>
          </a:ln>
        </p:spPr>
        <p:txBody>
          <a:bodyPr>
            <a:spAutoFit/>
          </a:bodyPr>
          <a:lstStyle/>
          <a:p>
            <a:pPr>
              <a:spcBef>
                <a:spcPct val="50000"/>
              </a:spcBef>
            </a:pPr>
            <a:r>
              <a:rPr lang="zh-CN" altLang="en-US" sz="2400" b="1">
                <a:latin typeface="黑体" pitchFamily="49" charset="-122"/>
              </a:rPr>
              <a:t>定义：构成微生物物质或代谢产物中</a:t>
            </a:r>
            <a:r>
              <a:rPr lang="zh-CN" altLang="en-US" sz="2800" b="1">
                <a:solidFill>
                  <a:schemeClr val="accent2"/>
                </a:solidFill>
                <a:latin typeface="黑体" pitchFamily="49" charset="-122"/>
              </a:rPr>
              <a:t>氮素来源</a:t>
            </a:r>
            <a:r>
              <a:rPr lang="zh-CN" altLang="en-US" sz="2400" b="1">
                <a:latin typeface="黑体" pitchFamily="49" charset="-122"/>
              </a:rPr>
              <a:t>的营养物质。</a:t>
            </a:r>
          </a:p>
        </p:txBody>
      </p:sp>
      <p:sp>
        <p:nvSpPr>
          <p:cNvPr id="18436" name="Text Box 4"/>
          <p:cNvSpPr txBox="1">
            <a:spLocks noChangeArrowheads="1"/>
          </p:cNvSpPr>
          <p:nvPr/>
        </p:nvSpPr>
        <p:spPr bwMode="auto">
          <a:xfrm>
            <a:off x="179388" y="2781300"/>
            <a:ext cx="8785225" cy="847725"/>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400" b="1"/>
              <a:t>功能：</a:t>
            </a:r>
            <a:r>
              <a:rPr lang="zh-CN" altLang="en-US" sz="2400" b="1">
                <a:solidFill>
                  <a:schemeClr val="accent2"/>
                </a:solidFill>
              </a:rPr>
              <a:t>合成细胞中含氮物</a:t>
            </a:r>
            <a:r>
              <a:rPr lang="zh-CN" altLang="en-US" sz="2400" b="1"/>
              <a:t>，如蛋白质、核酸，以及含氮代谢物等，</a:t>
            </a:r>
            <a:r>
              <a:rPr lang="zh-CN" altLang="en-US" sz="2400" b="1">
                <a:solidFill>
                  <a:schemeClr val="accent2"/>
                </a:solidFill>
              </a:rPr>
              <a:t>一般不作为能量</a:t>
            </a:r>
            <a:r>
              <a:rPr lang="zh-CN" altLang="en-US" sz="2000" b="1"/>
              <a:t>（</a:t>
            </a:r>
            <a:r>
              <a:rPr lang="zh-CN" altLang="en-US" sz="2000" b="1">
                <a:solidFill>
                  <a:schemeClr val="accent2"/>
                </a:solidFill>
              </a:rPr>
              <a:t>少数</a:t>
            </a:r>
            <a:r>
              <a:rPr lang="zh-CN" altLang="en-US" sz="2000" b="1"/>
              <a:t>细菌可利用</a:t>
            </a:r>
            <a:r>
              <a:rPr lang="zh-CN" altLang="en-US" sz="2000" b="1">
                <a:sym typeface="Monotype Sorts" pitchFamily="2" charset="2"/>
              </a:rPr>
              <a:t>铵盐、硝酸盐等</a:t>
            </a:r>
            <a:r>
              <a:rPr lang="zh-CN" altLang="en-US" sz="2000" b="1"/>
              <a:t>氮源作为</a:t>
            </a:r>
            <a:r>
              <a:rPr lang="zh-CN" altLang="en-US" sz="2000" b="1">
                <a:solidFill>
                  <a:schemeClr val="accent2"/>
                </a:solidFill>
              </a:rPr>
              <a:t>能源）</a:t>
            </a:r>
            <a:r>
              <a:rPr lang="zh-CN" altLang="en-US" sz="2400" b="1"/>
              <a:t>。</a:t>
            </a:r>
          </a:p>
        </p:txBody>
      </p:sp>
      <p:sp>
        <p:nvSpPr>
          <p:cNvPr id="18437" name="Text Box 5"/>
          <p:cNvSpPr txBox="1">
            <a:spLocks noChangeArrowheads="1"/>
          </p:cNvSpPr>
          <p:nvPr/>
        </p:nvSpPr>
        <p:spPr bwMode="auto">
          <a:xfrm>
            <a:off x="250825" y="4149725"/>
            <a:ext cx="8642350" cy="1701800"/>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400" b="1"/>
              <a:t>种类：</a:t>
            </a:r>
          </a:p>
          <a:p>
            <a:r>
              <a:rPr lang="zh-CN" altLang="en-US" sz="2800" b="1">
                <a:solidFill>
                  <a:schemeClr val="accent2"/>
                </a:solidFill>
              </a:rPr>
              <a:t>无机氮：</a:t>
            </a:r>
            <a:r>
              <a:rPr lang="zh-CN" altLang="en-US" sz="2400" b="1"/>
              <a:t>铵盐、硝酸盐、亚硝酸盐、尿素、 氨、</a:t>
            </a:r>
            <a:r>
              <a:rPr lang="en-US" altLang="zh-CN" sz="2400" b="1"/>
              <a:t>N</a:t>
            </a:r>
            <a:r>
              <a:rPr lang="en-US" altLang="zh-CN" sz="2400" b="1" baseline="-25000"/>
              <a:t>2</a:t>
            </a:r>
            <a:r>
              <a:rPr lang="zh-CN" altLang="en-US" sz="2400" b="1"/>
              <a:t>等； </a:t>
            </a:r>
          </a:p>
          <a:p>
            <a:r>
              <a:rPr lang="zh-CN" altLang="en-US" sz="2800" b="1">
                <a:solidFill>
                  <a:schemeClr val="accent2"/>
                </a:solidFill>
              </a:rPr>
              <a:t>有机氮</a:t>
            </a:r>
            <a:r>
              <a:rPr lang="zh-CN" altLang="en-US" sz="2400" b="1"/>
              <a:t>：蛋白质及其降解产物（如胨、肽、氨基酸等）、牛肉膏、鱼粉、花生饼粉、黄豆饼粉、玉米浆等</a:t>
            </a:r>
          </a:p>
        </p:txBody>
      </p:sp>
      <p:sp>
        <p:nvSpPr>
          <p:cNvPr id="6" name="Text Box 2"/>
          <p:cNvSpPr txBox="1">
            <a:spLocks noChangeArrowheads="1"/>
          </p:cNvSpPr>
          <p:nvPr/>
        </p:nvSpPr>
        <p:spPr bwMode="auto">
          <a:xfrm>
            <a:off x="5429256" y="38377"/>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第一节 </a:t>
            </a:r>
            <a:r>
              <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rPr>
              <a:t>微生物的</a:t>
            </a:r>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营养要求</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1+#ppt_w/2"/>
                                          </p:val>
                                        </p:tav>
                                        <p:tav tm="100000">
                                          <p:val>
                                            <p:strVal val="#ppt_x"/>
                                          </p:val>
                                        </p:tav>
                                      </p:tavLst>
                                    </p:anim>
                                    <p:anim calcmode="lin" valueType="num">
                                      <p:cBhvr additive="base">
                                        <p:cTn id="8" dur="500" fill="hold"/>
                                        <p:tgtEl>
                                          <p:spTgt spid="184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436"/>
                                        </p:tgtEl>
                                        <p:attrNameLst>
                                          <p:attrName>style.visibility</p:attrName>
                                        </p:attrNameLst>
                                      </p:cBhvr>
                                      <p:to>
                                        <p:strVal val="visible"/>
                                      </p:to>
                                    </p:set>
                                    <p:anim calcmode="lin" valueType="num">
                                      <p:cBhvr additive="base">
                                        <p:cTn id="13" dur="500" fill="hold"/>
                                        <p:tgtEl>
                                          <p:spTgt spid="18436"/>
                                        </p:tgtEl>
                                        <p:attrNameLst>
                                          <p:attrName>ppt_x</p:attrName>
                                        </p:attrNameLst>
                                      </p:cBhvr>
                                      <p:tavLst>
                                        <p:tav tm="0">
                                          <p:val>
                                            <p:strVal val="1+#ppt_w/2"/>
                                          </p:val>
                                        </p:tav>
                                        <p:tav tm="100000">
                                          <p:val>
                                            <p:strVal val="#ppt_x"/>
                                          </p:val>
                                        </p:tav>
                                      </p:tavLst>
                                    </p:anim>
                                    <p:anim calcmode="lin" valueType="num">
                                      <p:cBhvr additive="base">
                                        <p:cTn id="14"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437"/>
                                        </p:tgtEl>
                                        <p:attrNameLst>
                                          <p:attrName>style.visibility</p:attrName>
                                        </p:attrNameLst>
                                      </p:cBhvr>
                                      <p:to>
                                        <p:strVal val="visible"/>
                                      </p:to>
                                    </p:set>
                                    <p:anim calcmode="lin" valueType="num">
                                      <p:cBhvr additive="base">
                                        <p:cTn id="19" dur="500" fill="hold"/>
                                        <p:tgtEl>
                                          <p:spTgt spid="18437"/>
                                        </p:tgtEl>
                                        <p:attrNameLst>
                                          <p:attrName>ppt_x</p:attrName>
                                        </p:attrNameLst>
                                      </p:cBhvr>
                                      <p:tavLst>
                                        <p:tav tm="0">
                                          <p:val>
                                            <p:strVal val="1+#ppt_w/2"/>
                                          </p:val>
                                        </p:tav>
                                        <p:tav tm="100000">
                                          <p:val>
                                            <p:strVal val="#ppt_x"/>
                                          </p:val>
                                        </p:tav>
                                      </p:tavLst>
                                    </p:anim>
                                    <p:anim calcmode="lin" valueType="num">
                                      <p:cBhvr additive="base">
                                        <p:cTn id="20" dur="500" fill="hold"/>
                                        <p:tgtEl>
                                          <p:spTgt spid="184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autoUpdateAnimBg="0"/>
      <p:bldP spid="18436" grpId="0" animBg="1" autoUpdateAnimBg="0"/>
      <p:bldP spid="18437"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519" name="Group 39"/>
          <p:cNvGraphicFramePr>
            <a:graphicFrameLocks noGrp="1"/>
          </p:cNvGraphicFramePr>
          <p:nvPr/>
        </p:nvGraphicFramePr>
        <p:xfrm>
          <a:off x="323850" y="1341438"/>
          <a:ext cx="8534400" cy="4584192"/>
        </p:xfrm>
        <a:graphic>
          <a:graphicData uri="http://schemas.openxmlformats.org/drawingml/2006/table">
            <a:tbl>
              <a:tblPr/>
              <a:tblGrid>
                <a:gridCol w="563563"/>
                <a:gridCol w="1831975"/>
                <a:gridCol w="3402012"/>
                <a:gridCol w="2736850"/>
              </a:tblGrid>
              <a:tr h="8207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类型</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  元素水平</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化合物水平</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培养基原料水平</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868363">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有机氮</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N·C·H·O·X</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复杂蛋白质、核酸等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accent2"/>
                          </a:solidFill>
                          <a:effectLst/>
                          <a:latin typeface="Times New Roman" pitchFamily="18" charset="0"/>
                          <a:ea typeface="黑体" pitchFamily="2" charset="-122"/>
                        </a:rPr>
                        <a:t>牛肉膏、酵母膏、蛋白胨</a:t>
                      </a: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、饼粕粉、蚕蛹粉等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r>
              <a:tr h="8207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N·C·H·O</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尿素、一般氨基酸、简单蛋白质等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尿素、明胶等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38163">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无机氮</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N·H</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NH</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3</a:t>
                      </a: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、铵盐等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(NH</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4</a:t>
                      </a: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2</a:t>
                      </a: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SO</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4</a:t>
                      </a: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397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N·O</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硝酸盐等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KNO</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3</a:t>
                      </a: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等</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461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黑体" pitchFamily="2" charset="-122"/>
                        </a:rPr>
                        <a:t>N</a:t>
                      </a:r>
                      <a:r>
                        <a:rPr kumimoji="0" lang="en-US" altLang="zh-CN" sz="2400" b="1" i="0" u="none" strike="noStrike" cap="none" normalizeH="0" baseline="-25000" smtClean="0">
                          <a:ln>
                            <a:noFill/>
                          </a:ln>
                          <a:solidFill>
                            <a:schemeClr val="tx1"/>
                          </a:solidFill>
                          <a:effectLst/>
                          <a:latin typeface="Times New Roman" pitchFamily="18" charset="0"/>
                          <a:ea typeface="黑体" pitchFamily="2" charset="-122"/>
                        </a:rPr>
                        <a:t>2</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黑体" pitchFamily="2" charset="-122"/>
                        </a:rPr>
                        <a:t>空气</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444" name="Rectangle 36"/>
          <p:cNvSpPr>
            <a:spLocks noChangeArrowheads="1"/>
          </p:cNvSpPr>
          <p:nvPr/>
        </p:nvSpPr>
        <p:spPr bwMode="auto">
          <a:xfrm>
            <a:off x="3203575" y="549275"/>
            <a:ext cx="2684463" cy="519113"/>
          </a:xfrm>
          <a:prstGeom prst="rect">
            <a:avLst/>
          </a:prstGeom>
          <a:noFill/>
          <a:ln w="9525">
            <a:noFill/>
            <a:miter lim="800000"/>
            <a:headEnd/>
            <a:tailEnd/>
          </a:ln>
        </p:spPr>
        <p:txBody>
          <a:bodyPr wrap="none">
            <a:spAutoFit/>
          </a:bodyPr>
          <a:lstStyle/>
          <a:p>
            <a:r>
              <a:rPr lang="zh-CN" altLang="en-US" sz="2800" b="1">
                <a:latin typeface="Arial" pitchFamily="34" charset="0"/>
              </a:rPr>
              <a:t>微生物的氮源谱</a:t>
            </a:r>
          </a:p>
        </p:txBody>
      </p:sp>
      <p:sp>
        <p:nvSpPr>
          <p:cNvPr id="4" name="Text Box 2"/>
          <p:cNvSpPr txBox="1">
            <a:spLocks noChangeArrowheads="1"/>
          </p:cNvSpPr>
          <p:nvPr/>
        </p:nvSpPr>
        <p:spPr bwMode="auto">
          <a:xfrm>
            <a:off x="7000892" y="38377"/>
            <a:ext cx="2040943"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（二）、氮源</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19"/>
                                        </p:tgtEl>
                                        <p:attrNameLst>
                                          <p:attrName>style.visibility</p:attrName>
                                        </p:attrNameLst>
                                      </p:cBhvr>
                                      <p:to>
                                        <p:strVal val="visible"/>
                                      </p:to>
                                    </p:set>
                                    <p:anim calcmode="lin" valueType="num">
                                      <p:cBhvr additive="base">
                                        <p:cTn id="7" dur="500" fill="hold"/>
                                        <p:tgtEl>
                                          <p:spTgt spid="20519"/>
                                        </p:tgtEl>
                                        <p:attrNameLst>
                                          <p:attrName>ppt_x</p:attrName>
                                        </p:attrNameLst>
                                      </p:cBhvr>
                                      <p:tavLst>
                                        <p:tav tm="0">
                                          <p:val>
                                            <p:strVal val="0-#ppt_w/2"/>
                                          </p:val>
                                        </p:tav>
                                        <p:tav tm="100000">
                                          <p:val>
                                            <p:strVal val="#ppt_x"/>
                                          </p:val>
                                        </p:tav>
                                      </p:tavLst>
                                    </p:anim>
                                    <p:anim calcmode="lin" valueType="num">
                                      <p:cBhvr additive="base">
                                        <p:cTn id="8" dur="500" fill="hold"/>
                                        <p:tgtEl>
                                          <p:spTgt spid="205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571736" y="857232"/>
            <a:ext cx="3500462" cy="836613"/>
          </a:xfrm>
        </p:spPr>
        <p:txBody>
          <a:bodyPr/>
          <a:lstStyle/>
          <a:p>
            <a:pPr algn="l" eaLnBrk="1" hangingPunct="1"/>
            <a:r>
              <a:rPr lang="zh-CN" altLang="en-US" sz="2800" b="1" dirty="0" smtClean="0">
                <a:solidFill>
                  <a:schemeClr val="tx1"/>
                </a:solidFill>
                <a:ea typeface="黑体" pitchFamily="49" charset="-122"/>
              </a:rPr>
              <a:t>微生物氮源谱特点</a:t>
            </a:r>
          </a:p>
        </p:txBody>
      </p:sp>
      <p:sp>
        <p:nvSpPr>
          <p:cNvPr id="27651" name="Rectangle 3"/>
          <p:cNvSpPr>
            <a:spLocks noGrp="1" noChangeArrowheads="1"/>
          </p:cNvSpPr>
          <p:nvPr>
            <p:ph type="body" idx="1"/>
          </p:nvPr>
        </p:nvSpPr>
        <p:spPr>
          <a:xfrm>
            <a:off x="468313" y="1844674"/>
            <a:ext cx="8424862" cy="3870341"/>
          </a:xfrm>
          <a:solidFill>
            <a:srgbClr val="CCFFFF"/>
          </a:solidFill>
          <a:ln w="25400" cap="flat">
            <a:solidFill>
              <a:schemeClr val="accent2"/>
            </a:solidFill>
            <a:prstDash val="sysDot"/>
          </a:ln>
        </p:spPr>
        <p:txBody>
          <a:bodyPr/>
          <a:lstStyle/>
          <a:p>
            <a:pPr eaLnBrk="1" hangingPunct="1">
              <a:lnSpc>
                <a:spcPct val="150000"/>
              </a:lnSpc>
              <a:buClr>
                <a:schemeClr val="accent2"/>
              </a:buClr>
              <a:buFont typeface="Wingdings" pitchFamily="2" charset="2"/>
              <a:buChar char="l"/>
            </a:pPr>
            <a:r>
              <a:rPr lang="zh-CN" altLang="en-US" sz="2800" b="1" dirty="0" smtClean="0">
                <a:latin typeface="Times New Roman" pitchFamily="18" charset="0"/>
                <a:ea typeface="黑体" pitchFamily="49" charset="-122"/>
              </a:rPr>
              <a:t>类型： 分为无机氮、有机氮两类。</a:t>
            </a:r>
          </a:p>
          <a:p>
            <a:pPr eaLnBrk="1" hangingPunct="1">
              <a:lnSpc>
                <a:spcPct val="150000"/>
              </a:lnSpc>
              <a:buClr>
                <a:schemeClr val="accent2"/>
              </a:buClr>
              <a:buFont typeface="Wingdings" pitchFamily="2" charset="2"/>
              <a:buChar char="l"/>
            </a:pPr>
            <a:r>
              <a:rPr lang="zh-CN" altLang="en-US" sz="2800" b="1" dirty="0" smtClean="0">
                <a:latin typeface="Times New Roman" pitchFamily="18" charset="0"/>
                <a:ea typeface="黑体" pitchFamily="49" charset="-122"/>
              </a:rPr>
              <a:t>谱广：大于动、植物之和。</a:t>
            </a:r>
          </a:p>
          <a:p>
            <a:pPr eaLnBrk="1" hangingPunct="1">
              <a:lnSpc>
                <a:spcPct val="150000"/>
              </a:lnSpc>
              <a:buClr>
                <a:schemeClr val="accent2"/>
              </a:buClr>
              <a:buFont typeface="Wingdings" pitchFamily="2" charset="2"/>
              <a:buChar char="l"/>
            </a:pPr>
            <a:r>
              <a:rPr lang="zh-CN" altLang="en-US" sz="2800" b="1" dirty="0" smtClean="0">
                <a:latin typeface="Times New Roman" pitchFamily="18" charset="0"/>
                <a:ea typeface="黑体" pitchFamily="49" charset="-122"/>
              </a:rPr>
              <a:t>利用效率：</a:t>
            </a:r>
            <a:r>
              <a:rPr lang="en-US" altLang="zh-CN" sz="2800" b="1" i="1" dirty="0" smtClean="0">
                <a:latin typeface="Times New Roman" pitchFamily="18" charset="0"/>
                <a:ea typeface="黑体" pitchFamily="49" charset="-122"/>
              </a:rPr>
              <a:t>N•C•H•O &gt; N •H &gt;N • O &gt;N</a:t>
            </a:r>
          </a:p>
          <a:p>
            <a:pPr eaLnBrk="1" hangingPunct="1">
              <a:lnSpc>
                <a:spcPct val="150000"/>
              </a:lnSpc>
              <a:buClr>
                <a:schemeClr val="accent2"/>
              </a:buClr>
              <a:buFont typeface="Wingdings" pitchFamily="2" charset="2"/>
              <a:buChar char="l"/>
            </a:pPr>
            <a:r>
              <a:rPr lang="zh-CN" altLang="en-US" sz="2800" b="1" dirty="0" smtClean="0">
                <a:latin typeface="Times New Roman" pitchFamily="18" charset="0"/>
                <a:ea typeface="黑体" pitchFamily="49" charset="-122"/>
              </a:rPr>
              <a:t>切莫降格： 不要降格、级使用氮源物。</a:t>
            </a:r>
          </a:p>
          <a:p>
            <a:pPr eaLnBrk="1" hangingPunct="1">
              <a:lnSpc>
                <a:spcPct val="150000"/>
              </a:lnSpc>
              <a:buClr>
                <a:schemeClr val="accent2"/>
              </a:buClr>
              <a:buFont typeface="Wingdings" pitchFamily="2" charset="2"/>
              <a:buChar char="l"/>
            </a:pPr>
            <a:r>
              <a:rPr lang="zh-CN" altLang="en-US" sz="2800" b="1" dirty="0" smtClean="0">
                <a:latin typeface="Times New Roman" pitchFamily="18" charset="0"/>
                <a:ea typeface="黑体" pitchFamily="49" charset="-122"/>
              </a:rPr>
              <a:t> 以</a:t>
            </a:r>
            <a:r>
              <a:rPr lang="en-US" altLang="zh-CN" sz="2800" b="1" dirty="0" err="1" smtClean="0">
                <a:latin typeface="Times New Roman" pitchFamily="18" charset="0"/>
                <a:ea typeface="黑体" pitchFamily="49" charset="-122"/>
              </a:rPr>
              <a:t>aa</a:t>
            </a:r>
            <a:r>
              <a:rPr lang="zh-CN" altLang="en-US" sz="2800" b="1" dirty="0" smtClean="0">
                <a:latin typeface="Times New Roman" pitchFamily="18" charset="0"/>
                <a:ea typeface="黑体" pitchFamily="49" charset="-122"/>
              </a:rPr>
              <a:t>分型：有</a:t>
            </a:r>
            <a:r>
              <a:rPr lang="zh-CN" altLang="en-US" sz="2800" b="1" dirty="0" smtClean="0">
                <a:solidFill>
                  <a:srgbClr val="0000FF"/>
                </a:solidFill>
                <a:latin typeface="Times New Roman" pitchFamily="18" charset="0"/>
                <a:ea typeface="黑体" pitchFamily="49" charset="-122"/>
              </a:rPr>
              <a:t>氨基酸自养型</a:t>
            </a:r>
            <a:r>
              <a:rPr lang="zh-CN" altLang="en-US" sz="2800" b="1" dirty="0" smtClean="0">
                <a:latin typeface="Times New Roman" pitchFamily="18" charset="0"/>
                <a:ea typeface="黑体" pitchFamily="49" charset="-122"/>
              </a:rPr>
              <a:t>与</a:t>
            </a:r>
            <a:r>
              <a:rPr lang="zh-CN" altLang="en-US" sz="2800" b="1" dirty="0" smtClean="0">
                <a:solidFill>
                  <a:srgbClr val="0000FF"/>
                </a:solidFill>
                <a:latin typeface="Times New Roman" pitchFamily="18" charset="0"/>
                <a:ea typeface="黑体" pitchFamily="49" charset="-122"/>
              </a:rPr>
              <a:t>氨基酸异养型</a:t>
            </a:r>
            <a:r>
              <a:rPr lang="zh-CN" altLang="en-US" sz="2800" b="1" dirty="0" smtClean="0">
                <a:latin typeface="Times New Roman" pitchFamily="18" charset="0"/>
                <a:ea typeface="黑体" pitchFamily="49" charset="-122"/>
              </a:rPr>
              <a:t>之分。</a:t>
            </a:r>
          </a:p>
        </p:txBody>
      </p:sp>
      <p:sp>
        <p:nvSpPr>
          <p:cNvPr id="4" name="Text Box 2"/>
          <p:cNvSpPr txBox="1">
            <a:spLocks noChangeArrowheads="1"/>
          </p:cNvSpPr>
          <p:nvPr/>
        </p:nvSpPr>
        <p:spPr bwMode="auto">
          <a:xfrm>
            <a:off x="7000892" y="71414"/>
            <a:ext cx="2040943"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（二）、氮源</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651">
                                            <p:txEl>
                                              <p:pRg st="3" end="3"/>
                                            </p:txEl>
                                          </p:spTgt>
                                        </p:tgtEl>
                                        <p:attrNameLst>
                                          <p:attrName>style.visibility</p:attrName>
                                        </p:attrNameLst>
                                      </p:cBhvr>
                                      <p:to>
                                        <p:strVal val="visible"/>
                                      </p:to>
                                    </p:set>
                                    <p:anim calcmode="lin" valueType="num">
                                      <p:cBhvr additive="base">
                                        <p:cTn id="25"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6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7651">
                                            <p:txEl>
                                              <p:pRg st="4" end="4"/>
                                            </p:txEl>
                                          </p:spTgt>
                                        </p:tgtEl>
                                        <p:attrNameLst>
                                          <p:attrName>style.visibility</p:attrName>
                                        </p:attrNameLst>
                                      </p:cBhvr>
                                      <p:to>
                                        <p:strVal val="visible"/>
                                      </p:to>
                                    </p:set>
                                    <p:anim calcmode="lin" valueType="num">
                                      <p:cBhvr additive="base">
                                        <p:cTn id="31" dur="500" fill="hold"/>
                                        <p:tgtEl>
                                          <p:spTgt spid="276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765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50825" y="188913"/>
            <a:ext cx="5688013" cy="684212"/>
          </a:xfrm>
          <a:prstGeom prst="rect">
            <a:avLst/>
          </a:prstGeom>
          <a:solidFill>
            <a:srgbClr val="FFFF99"/>
          </a:solidFill>
          <a:ln w="9525">
            <a:noFill/>
            <a:miter lim="800000"/>
            <a:headEnd/>
            <a:tailEnd/>
          </a:ln>
        </p:spPr>
        <p:txBody>
          <a:bodyPr anchor="ctr"/>
          <a:lstStyle/>
          <a:p>
            <a:pPr algn="ctr"/>
            <a:r>
              <a:rPr lang="zh-CN" altLang="en-US" sz="3200" b="1" dirty="0" smtClean="0"/>
              <a:t>（三）、</a:t>
            </a:r>
            <a:r>
              <a:rPr lang="zh-CN" altLang="en-US" sz="3200" b="1" dirty="0"/>
              <a:t>能源</a:t>
            </a:r>
            <a:r>
              <a:rPr lang="zh-CN" altLang="en-US" sz="3200" b="1" dirty="0">
                <a:sym typeface="Monotype Sorts" pitchFamily="2" charset="2"/>
              </a:rPr>
              <a:t>（</a:t>
            </a:r>
            <a:r>
              <a:rPr lang="en-US" altLang="zh-CN" sz="3200" b="1" dirty="0">
                <a:sym typeface="Monotype Sorts" pitchFamily="2" charset="2"/>
              </a:rPr>
              <a:t>Energy source </a:t>
            </a:r>
            <a:r>
              <a:rPr lang="zh-CN" altLang="en-US" sz="3200" b="1" dirty="0">
                <a:sym typeface="Monotype Sorts" pitchFamily="2" charset="2"/>
              </a:rPr>
              <a:t>）</a:t>
            </a:r>
          </a:p>
        </p:txBody>
      </p:sp>
      <p:sp>
        <p:nvSpPr>
          <p:cNvPr id="28675" name="Text Box 3"/>
          <p:cNvSpPr txBox="1">
            <a:spLocks noChangeArrowheads="1"/>
          </p:cNvSpPr>
          <p:nvPr/>
        </p:nvSpPr>
        <p:spPr bwMode="auto">
          <a:xfrm>
            <a:off x="250825" y="1052513"/>
            <a:ext cx="7416800" cy="482600"/>
          </a:xfrm>
          <a:prstGeom prst="rect">
            <a:avLst/>
          </a:prstGeom>
          <a:solidFill>
            <a:srgbClr val="CCFFFF"/>
          </a:solidFill>
          <a:ln w="25400">
            <a:solidFill>
              <a:schemeClr val="accent2"/>
            </a:solidFill>
            <a:prstDash val="sysDot"/>
            <a:miter lim="800000"/>
            <a:headEnd/>
            <a:tailEnd/>
          </a:ln>
        </p:spPr>
        <p:txBody>
          <a:bodyPr>
            <a:spAutoFit/>
          </a:bodyPr>
          <a:lstStyle/>
          <a:p>
            <a:pPr>
              <a:spcBef>
                <a:spcPct val="50000"/>
              </a:spcBef>
            </a:pPr>
            <a:r>
              <a:rPr lang="zh-CN" altLang="en-US" sz="2400" b="1">
                <a:latin typeface="黑体" pitchFamily="49" charset="-122"/>
              </a:rPr>
              <a:t>定义：</a:t>
            </a:r>
            <a:r>
              <a:rPr lang="zh-CN" altLang="en-US" sz="2000" b="1">
                <a:latin typeface="Arial" pitchFamily="34" charset="0"/>
              </a:rPr>
              <a:t>为微生物的生命活动提供能量来源的营养物或辐射能</a:t>
            </a:r>
            <a:r>
              <a:rPr lang="zh-CN" altLang="en-US" sz="2400" b="1">
                <a:latin typeface="Arial" pitchFamily="34" charset="0"/>
              </a:rPr>
              <a:t>。</a:t>
            </a:r>
            <a:endParaRPr lang="zh-CN" altLang="en-US" sz="2400" b="1">
              <a:latin typeface="黑体" pitchFamily="49" charset="-122"/>
            </a:endParaRPr>
          </a:p>
        </p:txBody>
      </p:sp>
      <p:sp>
        <p:nvSpPr>
          <p:cNvPr id="28676" name="Text Box 4"/>
          <p:cNvSpPr txBox="1">
            <a:spLocks noChangeArrowheads="1"/>
          </p:cNvSpPr>
          <p:nvPr/>
        </p:nvSpPr>
        <p:spPr bwMode="auto">
          <a:xfrm>
            <a:off x="250824" y="1641475"/>
            <a:ext cx="8750331" cy="1754326"/>
          </a:xfrm>
          <a:prstGeom prst="rect">
            <a:avLst/>
          </a:prstGeom>
          <a:solidFill>
            <a:srgbClr val="CCFFFF"/>
          </a:solidFill>
          <a:ln w="25400">
            <a:solidFill>
              <a:schemeClr val="accent2"/>
            </a:solidFill>
            <a:prstDash val="sysDot"/>
            <a:miter lim="800000"/>
            <a:headEnd/>
            <a:tailEnd/>
          </a:ln>
        </p:spPr>
        <p:txBody>
          <a:bodyPr wrap="square">
            <a:spAutoFit/>
          </a:bodyPr>
          <a:lstStyle/>
          <a:p>
            <a:r>
              <a:rPr lang="zh-CN" altLang="en-US" sz="2400" b="1" dirty="0">
                <a:latin typeface="黑体" pitchFamily="49" charset="-122"/>
              </a:rPr>
              <a:t>种类：</a:t>
            </a:r>
          </a:p>
          <a:p>
            <a:pPr>
              <a:buClr>
                <a:schemeClr val="accent2"/>
              </a:buClr>
              <a:buFont typeface="Wingdings" pitchFamily="2" charset="2"/>
              <a:buChar char="l"/>
            </a:pPr>
            <a:r>
              <a:rPr lang="zh-CN" altLang="en-US" sz="2400" b="1" dirty="0">
                <a:latin typeface="黑体" pitchFamily="49" charset="-122"/>
              </a:rPr>
              <a:t> </a:t>
            </a:r>
            <a:r>
              <a:rPr lang="zh-CN" altLang="en-US" sz="2400" b="1" dirty="0" smtClean="0">
                <a:latin typeface="黑体" pitchFamily="49" charset="-122"/>
              </a:rPr>
              <a:t>辐射能：</a:t>
            </a:r>
            <a:r>
              <a:rPr lang="zh-CN" altLang="en-US" sz="2800" b="1" dirty="0" smtClean="0">
                <a:solidFill>
                  <a:srgbClr val="0000FF"/>
                </a:solidFill>
                <a:latin typeface="黑体" pitchFamily="49" charset="-122"/>
              </a:rPr>
              <a:t>光能营养型微生物，</a:t>
            </a:r>
            <a:r>
              <a:rPr lang="zh-CN" altLang="en-US" sz="2400" b="1" dirty="0" smtClean="0">
                <a:latin typeface="黑体" pitchFamily="49" charset="-122"/>
              </a:rPr>
              <a:t>光能</a:t>
            </a:r>
            <a:r>
              <a:rPr lang="zh-CN" altLang="en-US" sz="2400" b="1" dirty="0">
                <a:latin typeface="黑体" pitchFamily="49" charset="-122"/>
              </a:rPr>
              <a:t>异养与光能自养微生物</a:t>
            </a:r>
          </a:p>
          <a:p>
            <a:pPr>
              <a:buClr>
                <a:schemeClr val="accent2"/>
              </a:buClr>
              <a:buFont typeface="Wingdings" pitchFamily="2" charset="2"/>
              <a:buChar char="l"/>
            </a:pPr>
            <a:r>
              <a:rPr lang="zh-CN" altLang="en-US" sz="2400" b="1" dirty="0">
                <a:latin typeface="黑体" pitchFamily="49" charset="-122"/>
              </a:rPr>
              <a:t> 有机物：</a:t>
            </a:r>
            <a:r>
              <a:rPr lang="zh-CN" altLang="en-US" sz="2800" b="1" dirty="0">
                <a:solidFill>
                  <a:srgbClr val="0000FF"/>
                </a:solidFill>
                <a:latin typeface="黑体" pitchFamily="49" charset="-122"/>
              </a:rPr>
              <a:t>化能异养</a:t>
            </a:r>
            <a:r>
              <a:rPr lang="zh-CN" altLang="en-US" sz="2400" b="1" dirty="0" smtClean="0">
                <a:latin typeface="黑体" pitchFamily="49" charset="-122"/>
              </a:rPr>
              <a:t>微生物</a:t>
            </a:r>
            <a:r>
              <a:rPr lang="en-US" altLang="zh-CN" sz="2400" b="1" dirty="0" smtClean="0">
                <a:latin typeface="黑体" pitchFamily="49" charset="-122"/>
              </a:rPr>
              <a:t>(</a:t>
            </a:r>
            <a:r>
              <a:rPr lang="zh-CN" altLang="en-US" sz="2400" b="1" dirty="0">
                <a:latin typeface="黑体" pitchFamily="49" charset="-122"/>
              </a:rPr>
              <a:t>同碳源</a:t>
            </a:r>
            <a:r>
              <a:rPr lang="en-US" altLang="zh-CN" sz="2400" b="1" dirty="0">
                <a:latin typeface="黑体" pitchFamily="49" charset="-122"/>
              </a:rPr>
              <a:t>)</a:t>
            </a:r>
          </a:p>
          <a:p>
            <a:pPr>
              <a:buClr>
                <a:schemeClr val="accent2"/>
              </a:buClr>
              <a:buFont typeface="Wingdings" pitchFamily="2" charset="2"/>
              <a:buChar char="l"/>
            </a:pPr>
            <a:r>
              <a:rPr lang="en-US" altLang="zh-CN" sz="2400" b="1" dirty="0">
                <a:latin typeface="黑体" pitchFamily="49" charset="-122"/>
              </a:rPr>
              <a:t> </a:t>
            </a:r>
            <a:r>
              <a:rPr lang="zh-CN" altLang="en-US" sz="2400" b="1" dirty="0">
                <a:latin typeface="黑体" pitchFamily="49" charset="-122"/>
              </a:rPr>
              <a:t>无机物：</a:t>
            </a:r>
            <a:r>
              <a:rPr lang="zh-CN" altLang="en-US" sz="2800" b="1" dirty="0">
                <a:solidFill>
                  <a:srgbClr val="0000FF"/>
                </a:solidFill>
                <a:latin typeface="黑体" pitchFamily="49" charset="-122"/>
              </a:rPr>
              <a:t>化能自养</a:t>
            </a:r>
            <a:r>
              <a:rPr lang="zh-CN" altLang="en-US" sz="2400" b="1" dirty="0" smtClean="0">
                <a:latin typeface="黑体" pitchFamily="49" charset="-122"/>
              </a:rPr>
              <a:t>微生物</a:t>
            </a:r>
            <a:r>
              <a:rPr lang="en-US" altLang="zh-CN" sz="2400" b="1" dirty="0" smtClean="0">
                <a:latin typeface="黑体" pitchFamily="49" charset="-122"/>
              </a:rPr>
              <a:t>(</a:t>
            </a:r>
            <a:r>
              <a:rPr lang="zh-CN" altLang="en-US" sz="2400" b="1" dirty="0">
                <a:latin typeface="黑体" pitchFamily="49" charset="-122"/>
              </a:rPr>
              <a:t>不同于碳源</a:t>
            </a:r>
            <a:r>
              <a:rPr lang="en-US" altLang="zh-CN" sz="2400" b="1" dirty="0">
                <a:latin typeface="黑体" pitchFamily="49" charset="-122"/>
              </a:rPr>
              <a:t>) </a:t>
            </a:r>
            <a:endParaRPr lang="zh-CN" altLang="en-US" sz="2400" b="1" dirty="0">
              <a:latin typeface="黑体" pitchFamily="49" charset="-122"/>
            </a:endParaRPr>
          </a:p>
        </p:txBody>
      </p:sp>
      <p:sp>
        <p:nvSpPr>
          <p:cNvPr id="28677" name="Rectangle 5"/>
          <p:cNvSpPr>
            <a:spLocks noChangeArrowheads="1"/>
          </p:cNvSpPr>
          <p:nvPr/>
        </p:nvSpPr>
        <p:spPr bwMode="auto">
          <a:xfrm>
            <a:off x="250825" y="3527425"/>
            <a:ext cx="8713788" cy="3141663"/>
          </a:xfrm>
          <a:prstGeom prst="rect">
            <a:avLst/>
          </a:prstGeom>
          <a:solidFill>
            <a:srgbClr val="CCFFFF"/>
          </a:solidFill>
          <a:ln w="25400">
            <a:solidFill>
              <a:schemeClr val="accent2"/>
            </a:solidFill>
            <a:prstDash val="sysDot"/>
            <a:miter lim="800000"/>
            <a:headEnd/>
            <a:tailEnd/>
          </a:ln>
        </p:spPr>
        <p:txBody>
          <a:bodyPr/>
          <a:lstStyle/>
          <a:p>
            <a:pPr marL="342900" indent="-342900">
              <a:buClr>
                <a:schemeClr val="accent2"/>
              </a:buClr>
              <a:buFont typeface="Wingdings" pitchFamily="2" charset="2"/>
              <a:buNone/>
            </a:pPr>
            <a:r>
              <a:rPr lang="zh-CN" altLang="en-US" sz="2400" b="1" dirty="0">
                <a:latin typeface="Arial" pitchFamily="34" charset="0"/>
              </a:rPr>
              <a:t>特点：</a:t>
            </a:r>
            <a:endParaRPr lang="zh-CN" altLang="en-US" sz="2400" b="1" dirty="0"/>
          </a:p>
          <a:p>
            <a:pPr marL="342900" indent="-342900">
              <a:buClr>
                <a:schemeClr val="accent2"/>
              </a:buClr>
              <a:buFont typeface="Wingdings" pitchFamily="2" charset="2"/>
              <a:buChar char="l"/>
            </a:pPr>
            <a:r>
              <a:rPr lang="zh-CN" altLang="en-US" sz="2400" b="1" dirty="0"/>
              <a:t>谱广：大于植物，更大于动物。</a:t>
            </a:r>
          </a:p>
          <a:p>
            <a:pPr marL="342900" indent="-342900">
              <a:buClr>
                <a:schemeClr val="accent2"/>
              </a:buClr>
              <a:buFont typeface="Wingdings" pitchFamily="2" charset="2"/>
              <a:buChar char="l"/>
            </a:pPr>
            <a:r>
              <a:rPr lang="zh-CN" altLang="en-US" sz="2400" b="1" dirty="0"/>
              <a:t>类型独特：</a:t>
            </a:r>
            <a:r>
              <a:rPr lang="zh-CN" altLang="en-US" sz="2800" b="1" dirty="0">
                <a:solidFill>
                  <a:srgbClr val="0000FF"/>
                </a:solidFill>
              </a:rPr>
              <a:t>化能自养菌</a:t>
            </a:r>
            <a:r>
              <a:rPr lang="zh-CN" altLang="en-US" sz="2400" b="1" dirty="0"/>
              <a:t>是生物界最独特生物类型，</a:t>
            </a:r>
            <a:r>
              <a:rPr lang="zh-CN" altLang="en-US" sz="2800" b="1" dirty="0">
                <a:solidFill>
                  <a:srgbClr val="0000FF"/>
                </a:solidFill>
              </a:rPr>
              <a:t>能利用一些还原态的无机物</a:t>
            </a:r>
            <a:r>
              <a:rPr lang="zh-CN" altLang="en-US" sz="2400" b="1" dirty="0"/>
              <a:t>，如</a:t>
            </a:r>
            <a:r>
              <a:rPr lang="en-US" altLang="zh-CN" sz="2400" b="1" dirty="0"/>
              <a:t>NH</a:t>
            </a:r>
            <a:r>
              <a:rPr lang="en-US" altLang="zh-CN" sz="2400" b="1" baseline="-25000" dirty="0"/>
              <a:t>4</a:t>
            </a:r>
            <a:r>
              <a:rPr lang="en-US" altLang="zh-CN" sz="2400" b="1" baseline="30000" dirty="0"/>
              <a:t>+</a:t>
            </a:r>
            <a:r>
              <a:rPr lang="zh-CN" altLang="en-US" sz="2400" b="1" dirty="0"/>
              <a:t>、</a:t>
            </a:r>
            <a:r>
              <a:rPr lang="en-US" altLang="zh-CN" sz="2400" b="1" dirty="0"/>
              <a:t>NO</a:t>
            </a:r>
            <a:r>
              <a:rPr lang="en-US" altLang="zh-CN" sz="2400" b="1" baseline="-25000" dirty="0"/>
              <a:t>2</a:t>
            </a:r>
            <a:r>
              <a:rPr lang="en-US" altLang="zh-CN" sz="2400" b="1" baseline="30000" dirty="0"/>
              <a:t>-</a:t>
            </a:r>
            <a:r>
              <a:rPr lang="zh-CN" altLang="en-US" sz="2400" b="1" dirty="0"/>
              <a:t>、</a:t>
            </a:r>
            <a:r>
              <a:rPr lang="en-US" altLang="zh-CN" sz="2400" b="1" dirty="0"/>
              <a:t>S</a:t>
            </a:r>
            <a:r>
              <a:rPr lang="zh-CN" altLang="en-US" sz="2400" b="1" dirty="0"/>
              <a:t>、</a:t>
            </a:r>
            <a:r>
              <a:rPr lang="en-US" altLang="zh-CN" sz="2400" b="1" dirty="0"/>
              <a:t>H</a:t>
            </a:r>
            <a:r>
              <a:rPr lang="en-US" altLang="zh-CN" sz="2400" b="1" baseline="-25000" dirty="0"/>
              <a:t>2</a:t>
            </a:r>
            <a:r>
              <a:rPr lang="en-US" altLang="zh-CN" sz="2400" b="1" dirty="0"/>
              <a:t>S</a:t>
            </a:r>
            <a:r>
              <a:rPr lang="zh-CN" altLang="en-US" sz="2400" b="1" dirty="0"/>
              <a:t>、</a:t>
            </a:r>
            <a:r>
              <a:rPr lang="en-US" altLang="zh-CN" sz="2400" b="1" dirty="0"/>
              <a:t>H</a:t>
            </a:r>
            <a:r>
              <a:rPr lang="en-US" altLang="zh-CN" sz="2400" b="1" baseline="-25000" dirty="0"/>
              <a:t>2</a:t>
            </a:r>
            <a:r>
              <a:rPr lang="zh-CN" altLang="en-US" sz="2400" b="1" dirty="0"/>
              <a:t>和</a:t>
            </a:r>
            <a:r>
              <a:rPr lang="en-US" altLang="zh-CN" sz="2400" b="1" dirty="0"/>
              <a:t>Fe</a:t>
            </a:r>
            <a:r>
              <a:rPr lang="en-US" altLang="zh-CN" sz="2400" b="1" baseline="30000" dirty="0"/>
              <a:t>2+</a:t>
            </a:r>
            <a:r>
              <a:rPr lang="zh-CN" altLang="en-US" sz="2400" b="1" dirty="0" smtClean="0"/>
              <a:t>等作为能源。 </a:t>
            </a:r>
            <a:endParaRPr lang="zh-CN" altLang="en-US" sz="2400" b="1" dirty="0"/>
          </a:p>
          <a:p>
            <a:pPr marL="342900" indent="-342900">
              <a:buClr>
                <a:schemeClr val="accent2"/>
              </a:buClr>
              <a:buFont typeface="Wingdings" pitchFamily="2" charset="2"/>
              <a:buNone/>
            </a:pPr>
            <a:r>
              <a:rPr lang="zh-CN" altLang="en-US" sz="2400" b="1" dirty="0"/>
              <a:t>                   单功能营养物：光辐射、</a:t>
            </a:r>
            <a:r>
              <a:rPr lang="en-US" altLang="zh-CN" sz="2400" b="1" dirty="0"/>
              <a:t>CO</a:t>
            </a:r>
            <a:r>
              <a:rPr lang="en-US" altLang="zh-CN" sz="2400" b="1" baseline="-25000" dirty="0"/>
              <a:t>2</a:t>
            </a:r>
            <a:r>
              <a:rPr lang="zh-CN" altLang="en-US" sz="2400" b="1" dirty="0"/>
              <a:t>、</a:t>
            </a:r>
            <a:r>
              <a:rPr lang="en-US" altLang="zh-CN" sz="2400" b="1" dirty="0"/>
              <a:t>N</a:t>
            </a:r>
            <a:r>
              <a:rPr lang="en-US" altLang="zh-CN" sz="2400" b="1" baseline="-25000" dirty="0"/>
              <a:t>2</a:t>
            </a:r>
            <a:r>
              <a:rPr lang="zh-CN" altLang="en-US" sz="2400" b="1" dirty="0"/>
              <a:t>等	  </a:t>
            </a:r>
          </a:p>
          <a:p>
            <a:pPr marL="342900" indent="-342900">
              <a:buClr>
                <a:schemeClr val="accent2"/>
              </a:buClr>
              <a:buFont typeface="Wingdings" pitchFamily="2" charset="2"/>
              <a:buChar char="l"/>
            </a:pPr>
            <a:r>
              <a:rPr lang="zh-CN" altLang="en-US" sz="2400" b="1" dirty="0"/>
              <a:t>分类：  双功能营养物： </a:t>
            </a:r>
            <a:r>
              <a:rPr lang="en-US" altLang="zh-CN" sz="2400" b="1" dirty="0"/>
              <a:t>NH</a:t>
            </a:r>
            <a:r>
              <a:rPr lang="en-US" altLang="zh-CN" sz="2400" b="1" baseline="-25000" dirty="0"/>
              <a:t>4</a:t>
            </a:r>
            <a:r>
              <a:rPr lang="en-US" altLang="zh-CN" sz="2400" b="1" baseline="30000" dirty="0"/>
              <a:t>+</a:t>
            </a:r>
            <a:r>
              <a:rPr lang="zh-CN" altLang="en-US" sz="2400" b="1" dirty="0"/>
              <a:t>、纯葡萄糖等</a:t>
            </a:r>
          </a:p>
          <a:p>
            <a:pPr marL="342900" indent="-342900">
              <a:buClr>
                <a:schemeClr val="accent2"/>
              </a:buClr>
              <a:buFont typeface="Wingdings" pitchFamily="2" charset="2"/>
              <a:buNone/>
            </a:pPr>
            <a:r>
              <a:rPr lang="zh-CN" altLang="en-US" sz="2400" b="1" dirty="0"/>
              <a:t>                   多功能营养物： 氨基酸 、牛肉膏、蛋白胨等</a:t>
            </a:r>
          </a:p>
        </p:txBody>
      </p:sp>
      <p:sp>
        <p:nvSpPr>
          <p:cNvPr id="28678" name="AutoShape 6"/>
          <p:cNvSpPr>
            <a:spLocks/>
          </p:cNvSpPr>
          <p:nvPr/>
        </p:nvSpPr>
        <p:spPr bwMode="auto">
          <a:xfrm>
            <a:off x="1522413" y="5595938"/>
            <a:ext cx="287337" cy="1008062"/>
          </a:xfrm>
          <a:prstGeom prst="leftBrace">
            <a:avLst>
              <a:gd name="adj1" fmla="val 29236"/>
              <a:gd name="adj2" fmla="val 50000"/>
            </a:avLst>
          </a:prstGeom>
          <a:noFill/>
          <a:ln w="50800">
            <a:solidFill>
              <a:schemeClr val="accent2"/>
            </a:solidFill>
            <a:round/>
            <a:headEnd/>
            <a:tailEnd/>
          </a:ln>
        </p:spPr>
        <p:txBody>
          <a:bodyPr wrap="none" anchor="ctr"/>
          <a:lstStyle/>
          <a:p>
            <a:pPr algn="ctr"/>
            <a:endParaRPr lang="zh-CN" altLang="en-US">
              <a:latin typeface="Arial" pitchFamily="34" charset="0"/>
              <a:ea typeface="宋体" pitchFamily="2" charset="-122"/>
            </a:endParaRPr>
          </a:p>
        </p:txBody>
      </p:sp>
      <p:sp>
        <p:nvSpPr>
          <p:cNvPr id="7" name="Text Box 2"/>
          <p:cNvSpPr txBox="1">
            <a:spLocks noChangeArrowheads="1"/>
          </p:cNvSpPr>
          <p:nvPr/>
        </p:nvSpPr>
        <p:spPr bwMode="auto">
          <a:xfrm>
            <a:off x="5429256" y="38377"/>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第一节 </a:t>
            </a:r>
            <a:r>
              <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rPr>
              <a:t>微生物的</a:t>
            </a:r>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营养要求</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additive="base">
                                        <p:cTn id="7" dur="500" fill="hold"/>
                                        <p:tgtEl>
                                          <p:spTgt spid="28675"/>
                                        </p:tgtEl>
                                        <p:attrNameLst>
                                          <p:attrName>ppt_x</p:attrName>
                                        </p:attrNameLst>
                                      </p:cBhvr>
                                      <p:tavLst>
                                        <p:tav tm="0">
                                          <p:val>
                                            <p:strVal val="1+#ppt_w/2"/>
                                          </p:val>
                                        </p:tav>
                                        <p:tav tm="100000">
                                          <p:val>
                                            <p:strVal val="#ppt_x"/>
                                          </p:val>
                                        </p:tav>
                                      </p:tavLst>
                                    </p:anim>
                                    <p:anim calcmode="lin" valueType="num">
                                      <p:cBhvr additive="base">
                                        <p:cTn id="8" dur="500" fill="hold"/>
                                        <p:tgtEl>
                                          <p:spTgt spid="286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8676"/>
                                        </p:tgtEl>
                                        <p:attrNameLst>
                                          <p:attrName>style.visibility</p:attrName>
                                        </p:attrNameLst>
                                      </p:cBhvr>
                                      <p:to>
                                        <p:strVal val="visible"/>
                                      </p:to>
                                    </p:set>
                                    <p:anim calcmode="lin" valueType="num">
                                      <p:cBhvr additive="base">
                                        <p:cTn id="13" dur="500" fill="hold"/>
                                        <p:tgtEl>
                                          <p:spTgt spid="28676"/>
                                        </p:tgtEl>
                                        <p:attrNameLst>
                                          <p:attrName>ppt_x</p:attrName>
                                        </p:attrNameLst>
                                      </p:cBhvr>
                                      <p:tavLst>
                                        <p:tav tm="0">
                                          <p:val>
                                            <p:strVal val="1+#ppt_w/2"/>
                                          </p:val>
                                        </p:tav>
                                        <p:tav tm="100000">
                                          <p:val>
                                            <p:strVal val="#ppt_x"/>
                                          </p:val>
                                        </p:tav>
                                      </p:tavLst>
                                    </p:anim>
                                    <p:anim calcmode="lin" valueType="num">
                                      <p:cBhvr additive="base">
                                        <p:cTn id="14" dur="500" fill="hold"/>
                                        <p:tgtEl>
                                          <p:spTgt spid="2867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12" fill="hold" grpId="0" nodeType="afterEffect">
                                  <p:stCondLst>
                                    <p:cond delay="0"/>
                                  </p:stCondLst>
                                  <p:childTnLst>
                                    <p:set>
                                      <p:cBhvr>
                                        <p:cTn id="17" dur="1" fill="hold">
                                          <p:stCondLst>
                                            <p:cond delay="0"/>
                                          </p:stCondLst>
                                        </p:cTn>
                                        <p:tgtEl>
                                          <p:spTgt spid="28677">
                                            <p:bg/>
                                          </p:spTgt>
                                        </p:tgtEl>
                                        <p:attrNameLst>
                                          <p:attrName>style.visibility</p:attrName>
                                        </p:attrNameLst>
                                      </p:cBhvr>
                                      <p:to>
                                        <p:strVal val="visible"/>
                                      </p:to>
                                    </p:set>
                                    <p:anim calcmode="lin" valueType="num">
                                      <p:cBhvr additive="base">
                                        <p:cTn id="18" dur="500" fill="hold"/>
                                        <p:tgtEl>
                                          <p:spTgt spid="28677">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28677">
                                            <p:bg/>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28677">
                                            <p:txEl>
                                              <p:pRg st="0" end="0"/>
                                            </p:txEl>
                                          </p:spTgt>
                                        </p:tgtEl>
                                        <p:attrNameLst>
                                          <p:attrName>style.visibility</p:attrName>
                                        </p:attrNameLst>
                                      </p:cBhvr>
                                      <p:to>
                                        <p:strVal val="visible"/>
                                      </p:to>
                                    </p:set>
                                    <p:anim calcmode="lin" valueType="num">
                                      <p:cBhvr additive="base">
                                        <p:cTn id="24" dur="500" fill="hold"/>
                                        <p:tgtEl>
                                          <p:spTgt spid="2867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286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grpId="0" nodeType="clickEffect">
                                  <p:stCondLst>
                                    <p:cond delay="0"/>
                                  </p:stCondLst>
                                  <p:childTnLst>
                                    <p:set>
                                      <p:cBhvr>
                                        <p:cTn id="29" dur="1" fill="hold">
                                          <p:stCondLst>
                                            <p:cond delay="0"/>
                                          </p:stCondLst>
                                        </p:cTn>
                                        <p:tgtEl>
                                          <p:spTgt spid="28677">
                                            <p:txEl>
                                              <p:pRg st="1" end="1"/>
                                            </p:txEl>
                                          </p:spTgt>
                                        </p:tgtEl>
                                        <p:attrNameLst>
                                          <p:attrName>style.visibility</p:attrName>
                                        </p:attrNameLst>
                                      </p:cBhvr>
                                      <p:to>
                                        <p:strVal val="visible"/>
                                      </p:to>
                                    </p:set>
                                    <p:anim calcmode="lin" valueType="num">
                                      <p:cBhvr additive="base">
                                        <p:cTn id="30" dur="500" fill="hold"/>
                                        <p:tgtEl>
                                          <p:spTgt spid="28677">
                                            <p:txEl>
                                              <p:pRg st="1" end="1"/>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 presetClass="entr" presetSubtype="12" fill="hold" grpId="0" nodeType="afterEffect">
                                  <p:stCondLst>
                                    <p:cond delay="0"/>
                                  </p:stCondLst>
                                  <p:childTnLst>
                                    <p:set>
                                      <p:cBhvr>
                                        <p:cTn id="34" dur="1" fill="hold">
                                          <p:stCondLst>
                                            <p:cond delay="0"/>
                                          </p:stCondLst>
                                        </p:cTn>
                                        <p:tgtEl>
                                          <p:spTgt spid="28677">
                                            <p:txEl>
                                              <p:pRg st="2" end="2"/>
                                            </p:txEl>
                                          </p:spTgt>
                                        </p:tgtEl>
                                        <p:attrNameLst>
                                          <p:attrName>style.visibility</p:attrName>
                                        </p:attrNameLst>
                                      </p:cBhvr>
                                      <p:to>
                                        <p:strVal val="visible"/>
                                      </p:to>
                                    </p:set>
                                    <p:anim calcmode="lin" valueType="num">
                                      <p:cBhvr additive="base">
                                        <p:cTn id="35" dur="500" fill="hold"/>
                                        <p:tgtEl>
                                          <p:spTgt spid="28677">
                                            <p:txEl>
                                              <p:pRg st="2" end="2"/>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8677">
                                            <p:txEl>
                                              <p:pRg st="2" end="2"/>
                                            </p:txEl>
                                          </p:spTgt>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 presetClass="entr" presetSubtype="12" fill="hold" grpId="0" nodeType="afterEffect">
                                  <p:stCondLst>
                                    <p:cond delay="0"/>
                                  </p:stCondLst>
                                  <p:childTnLst>
                                    <p:set>
                                      <p:cBhvr>
                                        <p:cTn id="39" dur="1" fill="hold">
                                          <p:stCondLst>
                                            <p:cond delay="0"/>
                                          </p:stCondLst>
                                        </p:cTn>
                                        <p:tgtEl>
                                          <p:spTgt spid="28677">
                                            <p:txEl>
                                              <p:pRg st="3" end="3"/>
                                            </p:txEl>
                                          </p:spTgt>
                                        </p:tgtEl>
                                        <p:attrNameLst>
                                          <p:attrName>style.visibility</p:attrName>
                                        </p:attrNameLst>
                                      </p:cBhvr>
                                      <p:to>
                                        <p:strVal val="visible"/>
                                      </p:to>
                                    </p:set>
                                    <p:anim calcmode="lin" valueType="num">
                                      <p:cBhvr additive="base">
                                        <p:cTn id="40" dur="500" fill="hold"/>
                                        <p:tgtEl>
                                          <p:spTgt spid="28677">
                                            <p:txEl>
                                              <p:pRg st="3" end="3"/>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2" presetClass="entr" presetSubtype="12" fill="hold" grpId="0" nodeType="afterEffect">
                                  <p:stCondLst>
                                    <p:cond delay="0"/>
                                  </p:stCondLst>
                                  <p:childTnLst>
                                    <p:set>
                                      <p:cBhvr>
                                        <p:cTn id="44" dur="1" fill="hold">
                                          <p:stCondLst>
                                            <p:cond delay="0"/>
                                          </p:stCondLst>
                                        </p:cTn>
                                        <p:tgtEl>
                                          <p:spTgt spid="28677">
                                            <p:txEl>
                                              <p:pRg st="4" end="4"/>
                                            </p:txEl>
                                          </p:spTgt>
                                        </p:tgtEl>
                                        <p:attrNameLst>
                                          <p:attrName>style.visibility</p:attrName>
                                        </p:attrNameLst>
                                      </p:cBhvr>
                                      <p:to>
                                        <p:strVal val="visible"/>
                                      </p:to>
                                    </p:set>
                                    <p:anim calcmode="lin" valueType="num">
                                      <p:cBhvr additive="base">
                                        <p:cTn id="45" dur="500" fill="hold"/>
                                        <p:tgtEl>
                                          <p:spTgt spid="28677">
                                            <p:txEl>
                                              <p:pRg st="4" end="4"/>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8677">
                                            <p:txEl>
                                              <p:pRg st="4" end="4"/>
                                            </p:txEl>
                                          </p:spTgt>
                                        </p:tgtEl>
                                        <p:attrNameLst>
                                          <p:attrName>ppt_y</p:attrName>
                                        </p:attrNameLst>
                                      </p:cBhvr>
                                      <p:tavLst>
                                        <p:tav tm="0">
                                          <p:val>
                                            <p:strVal val="1+#ppt_h/2"/>
                                          </p:val>
                                        </p:tav>
                                        <p:tav tm="100000">
                                          <p:val>
                                            <p:strVal val="#ppt_y"/>
                                          </p:val>
                                        </p:tav>
                                      </p:tavLst>
                                    </p:anim>
                                  </p:childTnLst>
                                </p:cTn>
                              </p:par>
                            </p:childTnLst>
                          </p:cTn>
                        </p:par>
                        <p:par>
                          <p:cTn id="47" fill="hold">
                            <p:stCondLst>
                              <p:cond delay="2000"/>
                            </p:stCondLst>
                            <p:childTnLst>
                              <p:par>
                                <p:cTn id="48" presetID="2" presetClass="entr" presetSubtype="12" fill="hold" grpId="0" nodeType="afterEffect">
                                  <p:stCondLst>
                                    <p:cond delay="0"/>
                                  </p:stCondLst>
                                  <p:childTnLst>
                                    <p:set>
                                      <p:cBhvr>
                                        <p:cTn id="49" dur="1" fill="hold">
                                          <p:stCondLst>
                                            <p:cond delay="0"/>
                                          </p:stCondLst>
                                        </p:cTn>
                                        <p:tgtEl>
                                          <p:spTgt spid="28677">
                                            <p:txEl>
                                              <p:pRg st="5" end="5"/>
                                            </p:txEl>
                                          </p:spTgt>
                                        </p:tgtEl>
                                        <p:attrNameLst>
                                          <p:attrName>style.visibility</p:attrName>
                                        </p:attrNameLst>
                                      </p:cBhvr>
                                      <p:to>
                                        <p:strVal val="visible"/>
                                      </p:to>
                                    </p:set>
                                    <p:anim calcmode="lin" valueType="num">
                                      <p:cBhvr additive="base">
                                        <p:cTn id="50" dur="500" fill="hold"/>
                                        <p:tgtEl>
                                          <p:spTgt spid="28677">
                                            <p:txEl>
                                              <p:pRg st="5" end="5"/>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28677">
                                            <p:txEl>
                                              <p:pRg st="5" end="5"/>
                                            </p:txEl>
                                          </p:spTgt>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2" presetClass="entr" presetSubtype="4" fill="hold" grpId="0" nodeType="afterEffect">
                                  <p:stCondLst>
                                    <p:cond delay="0"/>
                                  </p:stCondLst>
                                  <p:childTnLst>
                                    <p:set>
                                      <p:cBhvr>
                                        <p:cTn id="54" dur="1" fill="hold">
                                          <p:stCondLst>
                                            <p:cond delay="0"/>
                                          </p:stCondLst>
                                        </p:cTn>
                                        <p:tgtEl>
                                          <p:spTgt spid="28678"/>
                                        </p:tgtEl>
                                        <p:attrNameLst>
                                          <p:attrName>style.visibility</p:attrName>
                                        </p:attrNameLst>
                                      </p:cBhvr>
                                      <p:to>
                                        <p:strVal val="visible"/>
                                      </p:to>
                                    </p:set>
                                    <p:anim calcmode="lin" valueType="num">
                                      <p:cBhvr additive="base">
                                        <p:cTn id="55" dur="500" fill="hold"/>
                                        <p:tgtEl>
                                          <p:spTgt spid="28678"/>
                                        </p:tgtEl>
                                        <p:attrNameLst>
                                          <p:attrName>ppt_x</p:attrName>
                                        </p:attrNameLst>
                                      </p:cBhvr>
                                      <p:tavLst>
                                        <p:tav tm="0">
                                          <p:val>
                                            <p:strVal val="#ppt_x"/>
                                          </p:val>
                                        </p:tav>
                                        <p:tav tm="100000">
                                          <p:val>
                                            <p:strVal val="#ppt_x"/>
                                          </p:val>
                                        </p:tav>
                                      </p:tavLst>
                                    </p:anim>
                                    <p:anim calcmode="lin" valueType="num">
                                      <p:cBhvr additive="base">
                                        <p:cTn id="56" dur="500" fill="hold"/>
                                        <p:tgtEl>
                                          <p:spTgt spid="286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autoUpdateAnimBg="0"/>
      <p:bldP spid="28676" grpId="0" animBg="1" autoUpdateAnimBg="0"/>
      <p:bldP spid="28677" grpId="0" build="p" animBg="1" autoUpdateAnimBg="0"/>
      <p:bldP spid="28678"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2"/>
          <a:srcRect/>
          <a:stretch>
            <a:fillRect/>
          </a:stretch>
        </p:blipFill>
        <p:spPr bwMode="auto">
          <a:xfrm>
            <a:off x="928662" y="1071545"/>
            <a:ext cx="6715172" cy="5823777"/>
          </a:xfrm>
          <a:prstGeom prst="rect">
            <a:avLst/>
          </a:prstGeom>
          <a:noFill/>
          <a:ln w="9525">
            <a:noFill/>
            <a:miter lim="800000"/>
            <a:headEnd/>
            <a:tailEnd/>
          </a:ln>
          <a:effectLst/>
        </p:spPr>
      </p:pic>
      <p:sp>
        <p:nvSpPr>
          <p:cNvPr id="3" name="Rectangle 2"/>
          <p:cNvSpPr txBox="1">
            <a:spLocks noChangeArrowheads="1"/>
          </p:cNvSpPr>
          <p:nvPr/>
        </p:nvSpPr>
        <p:spPr>
          <a:xfrm>
            <a:off x="2786050" y="285728"/>
            <a:ext cx="3071834" cy="836613"/>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rgbClr val="FFFF00"/>
                </a:solidFill>
                <a:effectLst/>
                <a:uLnTx/>
                <a:uFillTx/>
                <a:latin typeface="+mj-lt"/>
                <a:ea typeface="黑体" pitchFamily="49" charset="-122"/>
                <a:cs typeface="+mj-cs"/>
              </a:rPr>
              <a:t>微生物能量来源</a:t>
            </a:r>
          </a:p>
        </p:txBody>
      </p:sp>
      <p:sp>
        <p:nvSpPr>
          <p:cNvPr id="4" name="Text Box 2"/>
          <p:cNvSpPr txBox="1">
            <a:spLocks noChangeArrowheads="1"/>
          </p:cNvSpPr>
          <p:nvPr/>
        </p:nvSpPr>
        <p:spPr bwMode="auto">
          <a:xfrm>
            <a:off x="7143768" y="38377"/>
            <a:ext cx="2040943"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（三）、能源</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50824" y="368300"/>
            <a:ext cx="6321439" cy="684213"/>
          </a:xfrm>
          <a:prstGeom prst="rect">
            <a:avLst/>
          </a:prstGeom>
          <a:solidFill>
            <a:srgbClr val="FFFF99"/>
          </a:solidFill>
          <a:ln w="9525">
            <a:noFill/>
            <a:miter lim="800000"/>
            <a:headEnd/>
            <a:tailEnd/>
          </a:ln>
        </p:spPr>
        <p:txBody>
          <a:bodyPr anchor="ctr"/>
          <a:lstStyle/>
          <a:p>
            <a:pPr algn="ctr"/>
            <a:r>
              <a:rPr lang="zh-CN" altLang="en-US" sz="3200" b="1" dirty="0" smtClean="0"/>
              <a:t>（四）、</a:t>
            </a:r>
            <a:r>
              <a:rPr lang="zh-CN" altLang="en-US" sz="3200" b="1" dirty="0"/>
              <a:t>无机盐（</a:t>
            </a:r>
            <a:r>
              <a:rPr lang="en-US" altLang="zh-CN" sz="3200" b="1" dirty="0">
                <a:solidFill>
                  <a:schemeClr val="tx2"/>
                </a:solidFill>
              </a:rPr>
              <a:t>Inorganic salt</a:t>
            </a:r>
            <a:r>
              <a:rPr lang="zh-CN" altLang="en-US" sz="3200" b="1" dirty="0">
                <a:solidFill>
                  <a:schemeClr val="tx2"/>
                </a:solidFill>
              </a:rPr>
              <a:t>）</a:t>
            </a:r>
            <a:endParaRPr lang="en-US" altLang="zh-CN" sz="3200" b="1" dirty="0"/>
          </a:p>
        </p:txBody>
      </p:sp>
      <p:sp>
        <p:nvSpPr>
          <p:cNvPr id="29699" name="Text Box 3"/>
          <p:cNvSpPr txBox="1">
            <a:spLocks noChangeArrowheads="1"/>
          </p:cNvSpPr>
          <p:nvPr/>
        </p:nvSpPr>
        <p:spPr bwMode="auto">
          <a:xfrm>
            <a:off x="250825" y="1412875"/>
            <a:ext cx="8353425" cy="909638"/>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400" b="1" dirty="0"/>
              <a:t>定义：为微生物提供除碳、氮以外的各种重要生物必需元素营养物的统称，也称</a:t>
            </a:r>
            <a:r>
              <a:rPr lang="zh-CN" altLang="en-US" sz="2800" b="1" dirty="0">
                <a:solidFill>
                  <a:srgbClr val="0000FF"/>
                </a:solidFill>
              </a:rPr>
              <a:t>矿质元素</a:t>
            </a:r>
            <a:r>
              <a:rPr lang="zh-CN" altLang="en-US" sz="2400" b="1" dirty="0">
                <a:solidFill>
                  <a:srgbClr val="0000FF"/>
                </a:solidFill>
              </a:rPr>
              <a:t>（</a:t>
            </a:r>
            <a:r>
              <a:rPr lang="en-US" altLang="zh-CN" sz="2400" b="1" dirty="0">
                <a:solidFill>
                  <a:srgbClr val="0000FF"/>
                </a:solidFill>
              </a:rPr>
              <a:t>mineral </a:t>
            </a:r>
            <a:r>
              <a:rPr lang="en-US" altLang="zh-CN" sz="2400" b="1" dirty="0" smtClean="0">
                <a:solidFill>
                  <a:srgbClr val="0000FF"/>
                </a:solidFill>
              </a:rPr>
              <a:t>element</a:t>
            </a:r>
            <a:r>
              <a:rPr lang="zh-CN" altLang="en-US" sz="2400" b="1" dirty="0" smtClean="0">
                <a:solidFill>
                  <a:srgbClr val="0000FF"/>
                </a:solidFill>
              </a:rPr>
              <a:t>）</a:t>
            </a:r>
            <a:r>
              <a:rPr lang="zh-CN" altLang="en-US" sz="2400" b="1" dirty="0"/>
              <a:t>。</a:t>
            </a:r>
          </a:p>
        </p:txBody>
      </p:sp>
      <p:sp>
        <p:nvSpPr>
          <p:cNvPr id="29700" name="Rectangle 4"/>
          <p:cNvSpPr>
            <a:spLocks noChangeArrowheads="1"/>
          </p:cNvSpPr>
          <p:nvPr/>
        </p:nvSpPr>
        <p:spPr bwMode="auto">
          <a:xfrm>
            <a:off x="250825" y="2636838"/>
            <a:ext cx="8642350" cy="2066925"/>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400" b="1" dirty="0"/>
              <a:t>种类：</a:t>
            </a:r>
          </a:p>
          <a:p>
            <a:pPr>
              <a:buClr>
                <a:schemeClr val="accent2"/>
              </a:buClr>
              <a:buFont typeface="Wingdings" pitchFamily="2" charset="2"/>
              <a:buChar char="l"/>
            </a:pPr>
            <a:r>
              <a:rPr lang="zh-CN" altLang="en-US" sz="2800" b="1" dirty="0">
                <a:solidFill>
                  <a:srgbClr val="0000FF"/>
                </a:solidFill>
              </a:rPr>
              <a:t>大量元素</a:t>
            </a:r>
            <a:r>
              <a:rPr lang="zh-CN" altLang="en-US" sz="2400" b="1" dirty="0"/>
              <a:t>；生长所需浓度在 </a:t>
            </a:r>
            <a:r>
              <a:rPr lang="en-US" altLang="zh-CN" sz="2800" b="1" i="1" dirty="0">
                <a:solidFill>
                  <a:srgbClr val="0000FF"/>
                </a:solidFill>
              </a:rPr>
              <a:t>10</a:t>
            </a:r>
            <a:r>
              <a:rPr lang="en-US" altLang="zh-CN" sz="2800" b="1" i="1" baseline="30000" dirty="0">
                <a:solidFill>
                  <a:srgbClr val="0000FF"/>
                </a:solidFill>
              </a:rPr>
              <a:t>-4</a:t>
            </a:r>
            <a:r>
              <a:rPr lang="en-US" altLang="zh-CN" sz="2800" b="1" i="1" dirty="0">
                <a:solidFill>
                  <a:srgbClr val="0000FF"/>
                </a:solidFill>
              </a:rPr>
              <a:t>~10</a:t>
            </a:r>
            <a:r>
              <a:rPr lang="en-US" altLang="zh-CN" sz="2800" b="1" i="1" baseline="30000" dirty="0">
                <a:solidFill>
                  <a:srgbClr val="0000FF"/>
                </a:solidFill>
              </a:rPr>
              <a:t>-3</a:t>
            </a:r>
            <a:r>
              <a:rPr lang="en-US" altLang="zh-CN" sz="2800" b="1" i="1" dirty="0">
                <a:solidFill>
                  <a:srgbClr val="0000FF"/>
                </a:solidFill>
              </a:rPr>
              <a:t>mol/L</a:t>
            </a:r>
            <a:r>
              <a:rPr lang="en-US" altLang="zh-CN" sz="2400" b="1" i="1" dirty="0">
                <a:solidFill>
                  <a:srgbClr val="0000FF"/>
                </a:solidFill>
              </a:rPr>
              <a:t> </a:t>
            </a:r>
            <a:r>
              <a:rPr lang="zh-CN" altLang="en-US" sz="2400" b="1" dirty="0"/>
              <a:t>，如</a:t>
            </a:r>
            <a:r>
              <a:rPr lang="en-US" altLang="zh-CN" sz="2400" b="1" i="1" dirty="0"/>
              <a:t>P</a:t>
            </a:r>
            <a:r>
              <a:rPr lang="zh-CN" altLang="en-US" sz="2400" b="1" i="1" dirty="0"/>
              <a:t>、</a:t>
            </a:r>
            <a:r>
              <a:rPr lang="en-US" altLang="zh-CN" sz="2400" b="1" i="1" dirty="0"/>
              <a:t>S</a:t>
            </a:r>
            <a:r>
              <a:rPr lang="zh-CN" altLang="en-US" sz="2400" b="1" i="1" dirty="0"/>
              <a:t>、</a:t>
            </a:r>
            <a:r>
              <a:rPr lang="en-US" altLang="zh-CN" sz="2400" b="1" i="1" dirty="0"/>
              <a:t>K</a:t>
            </a:r>
            <a:r>
              <a:rPr lang="zh-CN" altLang="en-US" sz="2400" b="1" i="1" dirty="0"/>
              <a:t>、</a:t>
            </a:r>
            <a:r>
              <a:rPr lang="en-US" altLang="zh-CN" sz="2400" b="1" i="1" dirty="0"/>
              <a:t>Mg</a:t>
            </a:r>
            <a:r>
              <a:rPr lang="zh-CN" altLang="en-US" sz="2400" b="1" i="1" dirty="0"/>
              <a:t>、</a:t>
            </a:r>
            <a:r>
              <a:rPr lang="en-US" altLang="zh-CN" sz="2400" b="1" i="1" dirty="0"/>
              <a:t>Ca</a:t>
            </a:r>
            <a:r>
              <a:rPr lang="zh-CN" altLang="en-US" sz="2400" b="1" i="1" dirty="0"/>
              <a:t>、</a:t>
            </a:r>
            <a:r>
              <a:rPr lang="en-US" altLang="zh-CN" sz="2400" b="1" i="1" dirty="0"/>
              <a:t>Na</a:t>
            </a:r>
            <a:r>
              <a:rPr lang="zh-CN" altLang="en-US" sz="2400" b="1" dirty="0"/>
              <a:t>和</a:t>
            </a:r>
            <a:r>
              <a:rPr lang="en-US" altLang="zh-CN" sz="2400" b="1" i="1" dirty="0"/>
              <a:t>Fe</a:t>
            </a:r>
            <a:r>
              <a:rPr lang="zh-CN" altLang="en-US" sz="2400" b="1" dirty="0"/>
              <a:t>等；</a:t>
            </a:r>
          </a:p>
          <a:p>
            <a:pPr>
              <a:buClr>
                <a:schemeClr val="accent2"/>
              </a:buClr>
              <a:buFont typeface="Wingdings" pitchFamily="2" charset="2"/>
              <a:buChar char="l"/>
            </a:pPr>
            <a:r>
              <a:rPr lang="zh-CN" altLang="en-US" sz="2800" b="1" dirty="0">
                <a:solidFill>
                  <a:srgbClr val="0000FF"/>
                </a:solidFill>
              </a:rPr>
              <a:t>微量元素</a:t>
            </a:r>
            <a:r>
              <a:rPr lang="zh-CN" altLang="en-US" sz="2400" b="1" dirty="0"/>
              <a:t>：生长所需浓度在 </a:t>
            </a:r>
            <a:r>
              <a:rPr lang="en-US" altLang="zh-CN" sz="2800" b="1" i="1" dirty="0">
                <a:solidFill>
                  <a:srgbClr val="0000FF"/>
                </a:solidFill>
              </a:rPr>
              <a:t>10</a:t>
            </a:r>
            <a:r>
              <a:rPr lang="en-US" altLang="zh-CN" sz="2800" b="1" i="1" baseline="30000" dirty="0">
                <a:solidFill>
                  <a:srgbClr val="0000FF"/>
                </a:solidFill>
              </a:rPr>
              <a:t>-8</a:t>
            </a:r>
            <a:r>
              <a:rPr lang="en-US" altLang="zh-CN" sz="2800" b="1" i="1" dirty="0">
                <a:solidFill>
                  <a:srgbClr val="0000FF"/>
                </a:solidFill>
              </a:rPr>
              <a:t>~10</a:t>
            </a:r>
            <a:r>
              <a:rPr lang="en-US" altLang="zh-CN" sz="2800" b="1" i="1" baseline="30000" dirty="0">
                <a:solidFill>
                  <a:srgbClr val="0000FF"/>
                </a:solidFill>
              </a:rPr>
              <a:t>-6</a:t>
            </a:r>
            <a:r>
              <a:rPr lang="en-US" altLang="zh-CN" sz="2800" b="1" i="1" dirty="0">
                <a:solidFill>
                  <a:srgbClr val="0000FF"/>
                </a:solidFill>
              </a:rPr>
              <a:t>mol/L</a:t>
            </a:r>
            <a:r>
              <a:rPr lang="en-US" altLang="zh-CN" sz="2800" b="1" i="1" dirty="0">
                <a:solidFill>
                  <a:schemeClr val="accent2"/>
                </a:solidFill>
              </a:rPr>
              <a:t> </a:t>
            </a:r>
            <a:r>
              <a:rPr lang="zh-CN" altLang="en-US" sz="2400" b="1" dirty="0"/>
              <a:t>，如</a:t>
            </a:r>
            <a:r>
              <a:rPr lang="en-US" altLang="zh-CN" sz="2400" b="1" i="1" dirty="0"/>
              <a:t>Cu</a:t>
            </a:r>
            <a:r>
              <a:rPr lang="zh-CN" altLang="en-US" sz="2400" b="1" i="1" dirty="0"/>
              <a:t>、</a:t>
            </a:r>
            <a:r>
              <a:rPr lang="en-US" altLang="zh-CN" sz="2400" b="1" i="1" dirty="0"/>
              <a:t>Zn</a:t>
            </a:r>
            <a:r>
              <a:rPr lang="zh-CN" altLang="en-US" sz="2400" b="1" i="1" dirty="0"/>
              <a:t>、</a:t>
            </a:r>
            <a:r>
              <a:rPr lang="en-US" altLang="zh-CN" sz="2400" b="1" i="1" dirty="0" err="1"/>
              <a:t>Mn</a:t>
            </a:r>
            <a:r>
              <a:rPr lang="zh-CN" altLang="en-US" sz="2400" b="1" i="1" dirty="0"/>
              <a:t>、</a:t>
            </a:r>
            <a:r>
              <a:rPr lang="en-US" altLang="zh-CN" sz="2400" b="1" i="1" dirty="0"/>
              <a:t>Mo</a:t>
            </a:r>
            <a:r>
              <a:rPr lang="zh-CN" altLang="en-US" sz="2400" b="1" dirty="0"/>
              <a:t>和 </a:t>
            </a:r>
            <a:r>
              <a:rPr lang="en-US" altLang="zh-CN" sz="2400" b="1" i="1" dirty="0"/>
              <a:t>Co</a:t>
            </a:r>
            <a:r>
              <a:rPr lang="zh-CN" altLang="en-US" sz="2400" b="1" dirty="0"/>
              <a:t>等。</a:t>
            </a:r>
          </a:p>
        </p:txBody>
      </p:sp>
      <p:sp>
        <p:nvSpPr>
          <p:cNvPr id="29701" name="Rectangle 5"/>
          <p:cNvSpPr>
            <a:spLocks noChangeArrowheads="1"/>
          </p:cNvSpPr>
          <p:nvPr/>
        </p:nvSpPr>
        <p:spPr bwMode="auto">
          <a:xfrm>
            <a:off x="323850" y="5013325"/>
            <a:ext cx="8281988" cy="1336675"/>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400" b="1" dirty="0"/>
              <a:t>提供方式：</a:t>
            </a:r>
          </a:p>
          <a:p>
            <a:r>
              <a:rPr lang="zh-CN" altLang="en-US" sz="2400" b="1" dirty="0"/>
              <a:t>大量元素： 加入有关化学试剂，如</a:t>
            </a:r>
            <a:r>
              <a:rPr lang="en-US" altLang="zh-CN" sz="2800" b="1" i="1" dirty="0">
                <a:solidFill>
                  <a:srgbClr val="0000FF"/>
                </a:solidFill>
              </a:rPr>
              <a:t>K</a:t>
            </a:r>
            <a:r>
              <a:rPr lang="en-US" altLang="zh-CN" sz="2800" b="1" i="1" baseline="-25000" dirty="0">
                <a:solidFill>
                  <a:srgbClr val="0000FF"/>
                </a:solidFill>
              </a:rPr>
              <a:t>2</a:t>
            </a:r>
            <a:r>
              <a:rPr lang="en-US" altLang="zh-CN" sz="2800" b="1" i="1" dirty="0">
                <a:solidFill>
                  <a:srgbClr val="0000FF"/>
                </a:solidFill>
              </a:rPr>
              <a:t>HPO</a:t>
            </a:r>
            <a:r>
              <a:rPr lang="en-US" altLang="zh-CN" sz="2800" b="1" i="1" baseline="-25000" dirty="0">
                <a:solidFill>
                  <a:srgbClr val="0000FF"/>
                </a:solidFill>
              </a:rPr>
              <a:t>4</a:t>
            </a:r>
            <a:r>
              <a:rPr lang="zh-CN" altLang="en-US" sz="2400" b="1" dirty="0"/>
              <a:t>及</a:t>
            </a:r>
            <a:r>
              <a:rPr lang="en-US" altLang="zh-CN" sz="2800" b="1" i="1" dirty="0">
                <a:solidFill>
                  <a:srgbClr val="0000FF"/>
                </a:solidFill>
              </a:rPr>
              <a:t>MgSO</a:t>
            </a:r>
            <a:r>
              <a:rPr lang="en-US" altLang="zh-CN" sz="2800" b="1" i="1" baseline="-25000" dirty="0">
                <a:solidFill>
                  <a:srgbClr val="0000FF"/>
                </a:solidFill>
              </a:rPr>
              <a:t>4</a:t>
            </a:r>
            <a:r>
              <a:rPr lang="zh-CN" altLang="en-US" sz="2400" b="1" dirty="0"/>
              <a:t>等；</a:t>
            </a:r>
          </a:p>
          <a:p>
            <a:r>
              <a:rPr lang="zh-CN" altLang="en-US" sz="2400" b="1" dirty="0"/>
              <a:t>微量元素：</a:t>
            </a:r>
            <a:r>
              <a:rPr lang="zh-CN" altLang="en-US" sz="2000" b="1" dirty="0"/>
              <a:t>一般化学试剂、天然成分中含有，</a:t>
            </a:r>
            <a:r>
              <a:rPr lang="zh-CN" altLang="en-US" sz="2400" b="1" dirty="0"/>
              <a:t>一般</a:t>
            </a:r>
            <a:r>
              <a:rPr lang="zh-CN" altLang="en-US" sz="2800" b="1" dirty="0">
                <a:solidFill>
                  <a:srgbClr val="0000FF"/>
                </a:solidFill>
              </a:rPr>
              <a:t>不专门添加</a:t>
            </a:r>
            <a:r>
              <a:rPr lang="zh-CN" altLang="en-US" sz="2400" b="1" dirty="0"/>
              <a:t>。</a:t>
            </a:r>
          </a:p>
        </p:txBody>
      </p:sp>
      <p:sp>
        <p:nvSpPr>
          <p:cNvPr id="6" name="Text Box 2"/>
          <p:cNvSpPr txBox="1">
            <a:spLocks noChangeArrowheads="1"/>
          </p:cNvSpPr>
          <p:nvPr/>
        </p:nvSpPr>
        <p:spPr bwMode="auto">
          <a:xfrm>
            <a:off x="5429256" y="38377"/>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第一节 </a:t>
            </a:r>
            <a:r>
              <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rPr>
              <a:t>微生物的</a:t>
            </a:r>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营养要求</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1+#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00"/>
                                        </p:tgtEl>
                                        <p:attrNameLst>
                                          <p:attrName>style.visibility</p:attrName>
                                        </p:attrNameLst>
                                      </p:cBhvr>
                                      <p:to>
                                        <p:strVal val="visible"/>
                                      </p:to>
                                    </p:set>
                                    <p:anim calcmode="lin" valueType="num">
                                      <p:cBhvr additive="base">
                                        <p:cTn id="13" dur="500" fill="hold"/>
                                        <p:tgtEl>
                                          <p:spTgt spid="29700"/>
                                        </p:tgtEl>
                                        <p:attrNameLst>
                                          <p:attrName>ppt_x</p:attrName>
                                        </p:attrNameLst>
                                      </p:cBhvr>
                                      <p:tavLst>
                                        <p:tav tm="0">
                                          <p:val>
                                            <p:strVal val="#ppt_x"/>
                                          </p:val>
                                        </p:tav>
                                        <p:tav tm="100000">
                                          <p:val>
                                            <p:strVal val="#ppt_x"/>
                                          </p:val>
                                        </p:tav>
                                      </p:tavLst>
                                    </p:anim>
                                    <p:anim calcmode="lin" valueType="num">
                                      <p:cBhvr additive="base">
                                        <p:cTn id="14"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grpId="0" nodeType="clickEffect">
                                  <p:stCondLst>
                                    <p:cond delay="0"/>
                                  </p:stCondLst>
                                  <p:childTnLst>
                                    <p:set>
                                      <p:cBhvr>
                                        <p:cTn id="18" dur="1" fill="hold">
                                          <p:stCondLst>
                                            <p:cond delay="0"/>
                                          </p:stCondLst>
                                        </p:cTn>
                                        <p:tgtEl>
                                          <p:spTgt spid="29701"/>
                                        </p:tgtEl>
                                        <p:attrNameLst>
                                          <p:attrName>style.visibility</p:attrName>
                                        </p:attrNameLst>
                                      </p:cBhvr>
                                      <p:to>
                                        <p:strVal val="visible"/>
                                      </p:to>
                                    </p:set>
                                    <p:animEffect transition="in" filter="wedge">
                                      <p:cBhvr>
                                        <p:cTn id="19"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autoUpdateAnimBg="0"/>
      <p:bldP spid="29700" grpId="0" animBg="1"/>
      <p:bldP spid="2970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0" y="1428736"/>
            <a:ext cx="8935222" cy="2584456"/>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214282" y="4071942"/>
            <a:ext cx="8411796" cy="2208233"/>
          </a:xfrm>
          <a:prstGeom prst="rect">
            <a:avLst/>
          </a:prstGeom>
          <a:noFill/>
          <a:ln w="9525">
            <a:noFill/>
            <a:miter lim="800000"/>
            <a:headEnd/>
            <a:tailEnd/>
          </a:ln>
        </p:spPr>
      </p:pic>
      <p:sp>
        <p:nvSpPr>
          <p:cNvPr id="21508" name="Rectangle 4"/>
          <p:cNvSpPr>
            <a:spLocks noChangeArrowheads="1"/>
          </p:cNvSpPr>
          <p:nvPr/>
        </p:nvSpPr>
        <p:spPr bwMode="auto">
          <a:xfrm>
            <a:off x="2786050" y="571480"/>
            <a:ext cx="3000396" cy="584775"/>
          </a:xfrm>
          <a:prstGeom prst="rect">
            <a:avLst/>
          </a:prstGeom>
          <a:noFill/>
          <a:ln w="25400">
            <a:noFill/>
            <a:prstDash val="sysDot"/>
            <a:miter lim="800000"/>
            <a:headEnd/>
            <a:tailEnd/>
          </a:ln>
        </p:spPr>
        <p:txBody>
          <a:bodyPr wrap="square">
            <a:spAutoFit/>
          </a:bodyPr>
          <a:lstStyle/>
          <a:p>
            <a:r>
              <a:rPr lang="zh-CN" altLang="en-US" sz="3200" b="1" dirty="0" smtClean="0">
                <a:solidFill>
                  <a:srgbClr val="0000FF"/>
                </a:solidFill>
              </a:rPr>
              <a:t>矿质元素功能</a:t>
            </a:r>
            <a:endParaRPr lang="zh-CN" altLang="en-US" sz="3200" b="1" dirty="0">
              <a:solidFill>
                <a:srgbClr val="0000FF"/>
              </a:solidFill>
            </a:endParaRPr>
          </a:p>
        </p:txBody>
      </p:sp>
      <p:sp>
        <p:nvSpPr>
          <p:cNvPr id="5" name="Text Box 2"/>
          <p:cNvSpPr txBox="1">
            <a:spLocks noChangeArrowheads="1"/>
          </p:cNvSpPr>
          <p:nvPr/>
        </p:nvSpPr>
        <p:spPr bwMode="auto">
          <a:xfrm>
            <a:off x="6715140" y="38377"/>
            <a:ext cx="2350323"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（四）、无机盐</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28662" y="142852"/>
            <a:ext cx="7494359" cy="707886"/>
          </a:xfrm>
          <a:prstGeom prst="rect">
            <a:avLst/>
          </a:prstGeom>
          <a:noFill/>
          <a:ln w="9525">
            <a:noFill/>
            <a:miter lim="800000"/>
            <a:headEnd/>
            <a:tailEnd/>
          </a:ln>
        </p:spPr>
        <p:txBody>
          <a:bodyPr wrap="none">
            <a:spAutoFit/>
          </a:bodyPr>
          <a:lstStyle/>
          <a:p>
            <a:r>
              <a:rPr lang="zh-CN" altLang="en-US" sz="3200" b="1" dirty="0">
                <a:latin typeface="黑体" pitchFamily="49" charset="-122"/>
              </a:rPr>
              <a:t>微生物的</a:t>
            </a:r>
            <a:r>
              <a:rPr lang="zh-CN" altLang="en-US" sz="3200" b="1" dirty="0" smtClean="0">
                <a:latin typeface="黑体" pitchFamily="49" charset="-122"/>
              </a:rPr>
              <a:t>特点之一：</a:t>
            </a:r>
            <a:r>
              <a:rPr lang="zh-CN" altLang="en-US" sz="4000" b="1" dirty="0">
                <a:solidFill>
                  <a:srgbClr val="FF0000"/>
                </a:solidFill>
                <a:latin typeface="黑体" pitchFamily="49" charset="-122"/>
              </a:rPr>
              <a:t>食谱广、胃口大</a:t>
            </a:r>
          </a:p>
        </p:txBody>
      </p:sp>
      <p:sp>
        <p:nvSpPr>
          <p:cNvPr id="8" name="椭圆形标注 7"/>
          <p:cNvSpPr/>
          <p:nvPr/>
        </p:nvSpPr>
        <p:spPr>
          <a:xfrm>
            <a:off x="500034" y="1071546"/>
            <a:ext cx="5857916" cy="2143140"/>
          </a:xfrm>
          <a:prstGeom prst="wedgeEllipseCallout">
            <a:avLst>
              <a:gd name="adj1" fmla="val 22027"/>
              <a:gd name="adj2" fmla="val 87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686718" y="1186528"/>
            <a:ext cx="1456654" cy="584775"/>
          </a:xfrm>
          <a:prstGeom prst="rect">
            <a:avLst/>
          </a:prstGeom>
          <a:noFill/>
        </p:spPr>
        <p:txBody>
          <a:bodyPr wrap="square" rtlCol="0">
            <a:spAutoFit/>
          </a:bodyPr>
          <a:lstStyle/>
          <a:p>
            <a:r>
              <a:rPr lang="zh-CN" altLang="en-US" sz="3200" b="1" dirty="0" smtClean="0">
                <a:solidFill>
                  <a:srgbClr val="FF0000"/>
                </a:solidFill>
              </a:rPr>
              <a:t>食谱广</a:t>
            </a:r>
            <a:endParaRPr lang="zh-CN" altLang="en-US" sz="3200" b="1" dirty="0">
              <a:solidFill>
                <a:srgbClr val="FF0000"/>
              </a:solidFill>
            </a:endParaRPr>
          </a:p>
        </p:txBody>
      </p:sp>
      <p:sp>
        <p:nvSpPr>
          <p:cNvPr id="10" name="TextBox 9"/>
          <p:cNvSpPr txBox="1"/>
          <p:nvPr/>
        </p:nvSpPr>
        <p:spPr>
          <a:xfrm>
            <a:off x="1214414" y="1643050"/>
            <a:ext cx="4929222" cy="1323439"/>
          </a:xfrm>
          <a:prstGeom prst="rect">
            <a:avLst/>
          </a:prstGeom>
          <a:noFill/>
        </p:spPr>
        <p:txBody>
          <a:bodyPr wrap="square" rtlCol="0">
            <a:spAutoFit/>
          </a:bodyPr>
          <a:lstStyle/>
          <a:p>
            <a:r>
              <a:rPr lang="zh-CN" altLang="en-US" sz="2000" b="1" dirty="0" smtClean="0">
                <a:solidFill>
                  <a:srgbClr val="0000FF"/>
                </a:solidFill>
              </a:rPr>
              <a:t>微生物获取营养物质方式多种多样</a:t>
            </a:r>
            <a:r>
              <a:rPr lang="en-US" altLang="zh-CN" sz="2000" b="1" dirty="0" smtClean="0">
                <a:solidFill>
                  <a:srgbClr val="0000FF"/>
                </a:solidFill>
              </a:rPr>
              <a:t>; </a:t>
            </a:r>
          </a:p>
          <a:p>
            <a:r>
              <a:rPr lang="zh-CN" altLang="en-US" sz="2000" b="1" dirty="0" smtClean="0">
                <a:solidFill>
                  <a:srgbClr val="0000FF"/>
                </a:solidFill>
              </a:rPr>
              <a:t>食谱范围广：</a:t>
            </a:r>
            <a:r>
              <a:rPr lang="zh-CN" altLang="en-US" sz="2000" b="1" dirty="0" smtClean="0"/>
              <a:t>纤维素、木质素、几丁质、角蛋白、石油、甲醇、甲烷、塑料、酚类、氰化物等都可作为微生物营养物质。</a:t>
            </a:r>
            <a:endParaRPr lang="zh-CN" altLang="en-US" sz="2000" b="1" dirty="0"/>
          </a:p>
        </p:txBody>
      </p:sp>
      <p:sp>
        <p:nvSpPr>
          <p:cNvPr id="11" name="椭圆形标注 10"/>
          <p:cNvSpPr/>
          <p:nvPr/>
        </p:nvSpPr>
        <p:spPr>
          <a:xfrm rot="10800000">
            <a:off x="3138444" y="5000636"/>
            <a:ext cx="5434084" cy="1785926"/>
          </a:xfrm>
          <a:prstGeom prst="wedgeEllipseCallout">
            <a:avLst>
              <a:gd name="adj1" fmla="val 30505"/>
              <a:gd name="adj2" fmla="val 711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4572000" y="5072074"/>
            <a:ext cx="1428760" cy="584775"/>
          </a:xfrm>
          <a:prstGeom prst="rect">
            <a:avLst/>
          </a:prstGeom>
          <a:noFill/>
        </p:spPr>
        <p:txBody>
          <a:bodyPr wrap="square" rtlCol="0">
            <a:spAutoFit/>
          </a:bodyPr>
          <a:lstStyle/>
          <a:p>
            <a:r>
              <a:rPr lang="zh-CN" altLang="en-US" sz="3200" b="1" dirty="0" smtClean="0">
                <a:solidFill>
                  <a:srgbClr val="FF0000"/>
                </a:solidFill>
              </a:rPr>
              <a:t>胃口大</a:t>
            </a:r>
            <a:endParaRPr lang="zh-CN" altLang="en-US" sz="3200" b="1" dirty="0">
              <a:solidFill>
                <a:srgbClr val="FF0000"/>
              </a:solidFill>
            </a:endParaRPr>
          </a:p>
        </p:txBody>
      </p:sp>
      <p:sp>
        <p:nvSpPr>
          <p:cNvPr id="13" name="TextBox 12"/>
          <p:cNvSpPr txBox="1"/>
          <p:nvPr/>
        </p:nvSpPr>
        <p:spPr>
          <a:xfrm>
            <a:off x="4143372" y="5500702"/>
            <a:ext cx="4000528" cy="1015663"/>
          </a:xfrm>
          <a:prstGeom prst="rect">
            <a:avLst/>
          </a:prstGeom>
          <a:noFill/>
        </p:spPr>
        <p:txBody>
          <a:bodyPr wrap="square" rtlCol="0">
            <a:spAutoFit/>
          </a:bodyPr>
          <a:lstStyle/>
          <a:p>
            <a:r>
              <a:rPr lang="zh-CN" altLang="en-US" sz="2000" b="1" dirty="0" smtClean="0">
                <a:solidFill>
                  <a:srgbClr val="0000FF"/>
                </a:solidFill>
              </a:rPr>
              <a:t>消耗自身重量</a:t>
            </a:r>
            <a:r>
              <a:rPr lang="en-US" altLang="zh-CN" sz="2000" b="1" dirty="0" smtClean="0">
                <a:solidFill>
                  <a:srgbClr val="0000FF"/>
                </a:solidFill>
              </a:rPr>
              <a:t>2000</a:t>
            </a:r>
            <a:r>
              <a:rPr lang="zh-CN" altLang="en-US" sz="2000" b="1" dirty="0" smtClean="0">
                <a:solidFill>
                  <a:srgbClr val="0000FF"/>
                </a:solidFill>
              </a:rPr>
              <a:t>倍食物的时间：</a:t>
            </a:r>
            <a:endParaRPr lang="en-US" altLang="zh-CN" sz="2000" b="1" dirty="0" smtClean="0">
              <a:solidFill>
                <a:srgbClr val="0000FF"/>
              </a:solidFill>
            </a:endParaRPr>
          </a:p>
          <a:p>
            <a:r>
              <a:rPr lang="zh-CN" altLang="en-US" sz="2000" b="1" dirty="0" smtClean="0">
                <a:solidFill>
                  <a:srgbClr val="0000FF"/>
                </a:solidFill>
              </a:rPr>
              <a:t>大肠杆菌</a:t>
            </a:r>
            <a:r>
              <a:rPr lang="en-US" altLang="zh-CN" sz="2000" b="1" dirty="0" smtClean="0">
                <a:solidFill>
                  <a:srgbClr val="0000FF"/>
                </a:solidFill>
              </a:rPr>
              <a:t>---1</a:t>
            </a:r>
            <a:r>
              <a:rPr lang="zh-CN" altLang="en-US" sz="2000" b="1" dirty="0" smtClean="0">
                <a:solidFill>
                  <a:srgbClr val="0000FF"/>
                </a:solidFill>
              </a:rPr>
              <a:t>小时</a:t>
            </a:r>
            <a:endParaRPr lang="en-US" altLang="zh-CN" sz="2000" b="1" dirty="0" smtClean="0">
              <a:solidFill>
                <a:srgbClr val="0000FF"/>
              </a:solidFill>
            </a:endParaRPr>
          </a:p>
          <a:p>
            <a:r>
              <a:rPr lang="zh-CN" altLang="en-US" sz="2000" b="1" dirty="0" smtClean="0">
                <a:solidFill>
                  <a:srgbClr val="0000FF"/>
                </a:solidFill>
              </a:rPr>
              <a:t>人</a:t>
            </a:r>
            <a:r>
              <a:rPr lang="en-US" altLang="zh-CN" sz="2000" b="1" dirty="0" smtClean="0">
                <a:solidFill>
                  <a:srgbClr val="0000FF"/>
                </a:solidFill>
              </a:rPr>
              <a:t>---500</a:t>
            </a:r>
            <a:r>
              <a:rPr lang="zh-CN" altLang="en-US" sz="2000" b="1" dirty="0" smtClean="0">
                <a:solidFill>
                  <a:srgbClr val="0000FF"/>
                </a:solidFill>
              </a:rPr>
              <a:t>年（按</a:t>
            </a:r>
            <a:r>
              <a:rPr lang="en-US" altLang="zh-CN" sz="2000" b="1" dirty="0" smtClean="0">
                <a:solidFill>
                  <a:srgbClr val="0000FF"/>
                </a:solidFill>
              </a:rPr>
              <a:t>400</a:t>
            </a:r>
            <a:r>
              <a:rPr lang="zh-CN" altLang="en-US" sz="2000" b="1" dirty="0" smtClean="0">
                <a:solidFill>
                  <a:srgbClr val="0000FF"/>
                </a:solidFill>
              </a:rPr>
              <a:t>斤</a:t>
            </a:r>
            <a:r>
              <a:rPr lang="en-US" altLang="zh-CN" sz="2000" b="1" dirty="0" smtClean="0">
                <a:solidFill>
                  <a:srgbClr val="0000FF"/>
                </a:solidFill>
              </a:rPr>
              <a:t>/</a:t>
            </a:r>
            <a:r>
              <a:rPr lang="zh-CN" altLang="en-US" sz="2000" b="1" dirty="0" smtClean="0">
                <a:solidFill>
                  <a:srgbClr val="0000FF"/>
                </a:solidFill>
              </a:rPr>
              <a:t>年）</a:t>
            </a:r>
            <a:endParaRPr lang="zh-CN" altLang="en-US" sz="2000" b="1" dirty="0">
              <a:solidFill>
                <a:srgbClr val="0000FF"/>
              </a:solidFill>
            </a:endParaRPr>
          </a:p>
        </p:txBody>
      </p:sp>
      <p:sp>
        <p:nvSpPr>
          <p:cNvPr id="15" name="TextBox 14"/>
          <p:cNvSpPr txBox="1"/>
          <p:nvPr/>
        </p:nvSpPr>
        <p:spPr>
          <a:xfrm>
            <a:off x="2714612" y="4000504"/>
            <a:ext cx="3643338" cy="646331"/>
          </a:xfrm>
          <a:prstGeom prst="rect">
            <a:avLst/>
          </a:prstGeom>
          <a:solidFill>
            <a:srgbClr val="EAEAEA"/>
          </a:solidFill>
        </p:spPr>
        <p:txBody>
          <a:bodyPr wrap="square" rtlCol="0">
            <a:spAutoFit/>
          </a:bodyPr>
          <a:lstStyle/>
          <a:p>
            <a:r>
              <a:rPr lang="zh-CN" altLang="en-US" sz="3600" b="1" dirty="0" smtClean="0">
                <a:solidFill>
                  <a:srgbClr val="00B050"/>
                </a:solidFill>
                <a:latin typeface="华文行楷" pitchFamily="2" charset="-122"/>
                <a:ea typeface="华文行楷" pitchFamily="2" charset="-122"/>
                <a:cs typeface="Arial Unicode MS" pitchFamily="34" charset="-122"/>
              </a:rPr>
              <a:t>吸收多，转化快</a:t>
            </a:r>
            <a:endParaRPr lang="zh-CN" altLang="en-US" sz="3600" b="1" dirty="0">
              <a:solidFill>
                <a:srgbClr val="00B050"/>
              </a:solidFill>
              <a:latin typeface="华文行楷" pitchFamily="2" charset="-122"/>
              <a:ea typeface="华文行楷" pitchFamily="2" charset="-122"/>
              <a:cs typeface="Arial Unicode MS"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250825" y="1341438"/>
            <a:ext cx="8642350" cy="3382962"/>
          </a:xfrm>
          <a:solidFill>
            <a:srgbClr val="CCFFFF"/>
          </a:solidFill>
          <a:ln w="25400" cap="flat">
            <a:solidFill>
              <a:schemeClr val="accent2"/>
            </a:solidFill>
            <a:prstDash val="sysDot"/>
          </a:ln>
        </p:spPr>
        <p:txBody>
          <a:bodyPr/>
          <a:lstStyle/>
          <a:p>
            <a:pPr eaLnBrk="1" hangingPunct="1">
              <a:spcBef>
                <a:spcPct val="0"/>
              </a:spcBef>
              <a:buFontTx/>
              <a:buNone/>
            </a:pPr>
            <a:r>
              <a:rPr lang="zh-CN" altLang="en-US" sz="2400" b="1" dirty="0" smtClean="0">
                <a:latin typeface="Times New Roman" pitchFamily="18" charset="0"/>
                <a:ea typeface="黑体" pitchFamily="49" charset="-122"/>
              </a:rPr>
              <a:t>定义要点：</a:t>
            </a:r>
          </a:p>
          <a:p>
            <a:pPr eaLnBrk="1" hangingPunct="1">
              <a:spcBef>
                <a:spcPct val="0"/>
              </a:spcBef>
              <a:buFontTx/>
              <a:buNone/>
            </a:pPr>
            <a:r>
              <a:rPr lang="zh-CN" altLang="en-US" sz="2400" b="1" dirty="0" smtClean="0">
                <a:latin typeface="Times New Roman" pitchFamily="18" charset="0"/>
                <a:ea typeface="黑体" pitchFamily="49" charset="-122"/>
              </a:rPr>
              <a:t>（</a:t>
            </a:r>
            <a:r>
              <a:rPr lang="en-US" altLang="zh-CN" sz="2400" b="1" dirty="0" smtClean="0">
                <a:latin typeface="Times New Roman" pitchFamily="18" charset="0"/>
                <a:ea typeface="黑体" pitchFamily="49" charset="-122"/>
              </a:rPr>
              <a:t>1</a:t>
            </a:r>
            <a:r>
              <a:rPr lang="zh-CN" altLang="en-US" sz="2400" b="1" dirty="0" smtClean="0">
                <a:latin typeface="Times New Roman" pitchFamily="18" charset="0"/>
                <a:ea typeface="黑体" pitchFamily="49" charset="-122"/>
              </a:rPr>
              <a:t>）为某些微生物</a:t>
            </a:r>
            <a:r>
              <a:rPr lang="zh-CN" altLang="en-US" sz="2800" b="1" dirty="0" smtClean="0">
                <a:solidFill>
                  <a:srgbClr val="0000FF"/>
                </a:solidFill>
                <a:latin typeface="Times New Roman" pitchFamily="18" charset="0"/>
                <a:ea typeface="黑体" pitchFamily="49" charset="-122"/>
              </a:rPr>
              <a:t>维持正常生长</a:t>
            </a:r>
            <a:r>
              <a:rPr lang="zh-CN" altLang="en-US" sz="2400" b="1" dirty="0" smtClean="0">
                <a:latin typeface="Times New Roman" pitchFamily="18" charset="0"/>
                <a:ea typeface="黑体" pitchFamily="49" charset="-122"/>
              </a:rPr>
              <a:t>必不可少；</a:t>
            </a:r>
          </a:p>
          <a:p>
            <a:pPr eaLnBrk="1" hangingPunct="1">
              <a:spcBef>
                <a:spcPct val="0"/>
              </a:spcBef>
              <a:buFontTx/>
              <a:buNone/>
            </a:pPr>
            <a:r>
              <a:rPr lang="zh-CN" altLang="en-US" sz="2400" b="1" dirty="0" smtClean="0">
                <a:latin typeface="Times New Roman" pitchFamily="18" charset="0"/>
                <a:ea typeface="黑体" pitchFamily="49" charset="-122"/>
              </a:rPr>
              <a:t>（</a:t>
            </a:r>
            <a:r>
              <a:rPr lang="en-US" altLang="zh-CN" sz="2400" b="1" dirty="0" smtClean="0">
                <a:latin typeface="Times New Roman" pitchFamily="18" charset="0"/>
                <a:ea typeface="黑体" pitchFamily="49" charset="-122"/>
              </a:rPr>
              <a:t>2</a:t>
            </a:r>
            <a:r>
              <a:rPr lang="zh-CN" altLang="en-US" sz="2400" b="1" dirty="0" smtClean="0">
                <a:latin typeface="Times New Roman" pitchFamily="18" charset="0"/>
                <a:ea typeface="黑体" pitchFamily="49" charset="-122"/>
              </a:rPr>
              <a:t>）生物体</a:t>
            </a:r>
            <a:r>
              <a:rPr lang="zh-CN" altLang="en-US" sz="2800" b="1" dirty="0" smtClean="0">
                <a:solidFill>
                  <a:srgbClr val="0000FF"/>
                </a:solidFill>
                <a:latin typeface="Times New Roman" pitchFamily="18" charset="0"/>
                <a:ea typeface="黑体" pitchFamily="49" charset="-122"/>
              </a:rPr>
              <a:t>不能</a:t>
            </a:r>
            <a:r>
              <a:rPr lang="zh-CN" altLang="en-US" sz="2400" b="1" dirty="0" smtClean="0">
                <a:latin typeface="Times New Roman" pitchFamily="18" charset="0"/>
                <a:ea typeface="黑体" pitchFamily="49" charset="-122"/>
              </a:rPr>
              <a:t>以简单碳源和氮</a:t>
            </a:r>
            <a:r>
              <a:rPr lang="zh-CN" altLang="en-US" sz="2400" b="1" dirty="0" smtClean="0">
                <a:solidFill>
                  <a:srgbClr val="0000FF"/>
                </a:solidFill>
                <a:latin typeface="Times New Roman" pitchFamily="18" charset="0"/>
                <a:ea typeface="黑体" pitchFamily="49" charset="-122"/>
              </a:rPr>
              <a:t>源</a:t>
            </a:r>
            <a:r>
              <a:rPr lang="zh-CN" altLang="en-US" sz="2800" b="1" dirty="0" smtClean="0">
                <a:solidFill>
                  <a:srgbClr val="0000FF"/>
                </a:solidFill>
                <a:latin typeface="Times New Roman" pitchFamily="18" charset="0"/>
                <a:ea typeface="黑体" pitchFamily="49" charset="-122"/>
              </a:rPr>
              <a:t>自身合成</a:t>
            </a:r>
            <a:r>
              <a:rPr lang="zh-CN" altLang="en-US" sz="2400" b="1" dirty="0" smtClean="0">
                <a:latin typeface="Times New Roman" pitchFamily="18" charset="0"/>
                <a:ea typeface="黑体" pitchFamily="49" charset="-122"/>
              </a:rPr>
              <a:t>；</a:t>
            </a:r>
          </a:p>
          <a:p>
            <a:pPr eaLnBrk="1" hangingPunct="1">
              <a:spcBef>
                <a:spcPct val="0"/>
              </a:spcBef>
              <a:buFontTx/>
              <a:buNone/>
            </a:pPr>
            <a:r>
              <a:rPr lang="zh-CN" altLang="en-US" sz="2400" b="1" dirty="0" smtClean="0">
                <a:latin typeface="Times New Roman" pitchFamily="18" charset="0"/>
                <a:ea typeface="黑体" pitchFamily="49" charset="-122"/>
              </a:rPr>
              <a:t>（</a:t>
            </a:r>
            <a:r>
              <a:rPr lang="en-US" altLang="zh-CN" sz="2400" b="1" dirty="0" smtClean="0">
                <a:latin typeface="Times New Roman" pitchFamily="18" charset="0"/>
                <a:ea typeface="黑体" pitchFamily="49" charset="-122"/>
              </a:rPr>
              <a:t>3</a:t>
            </a:r>
            <a:r>
              <a:rPr lang="zh-CN" altLang="en-US" sz="2400" b="1" dirty="0" smtClean="0">
                <a:latin typeface="Times New Roman" pitchFamily="18" charset="0"/>
                <a:ea typeface="黑体" pitchFamily="49" charset="-122"/>
              </a:rPr>
              <a:t>）由外界供给的</a:t>
            </a:r>
            <a:r>
              <a:rPr lang="zh-CN" altLang="en-US" sz="2800" b="1" dirty="0" smtClean="0">
                <a:solidFill>
                  <a:srgbClr val="0000FF"/>
                </a:solidFill>
                <a:latin typeface="Times New Roman" pitchFamily="18" charset="0"/>
                <a:ea typeface="黑体" pitchFamily="49" charset="-122"/>
              </a:rPr>
              <a:t>需要较少</a:t>
            </a:r>
            <a:r>
              <a:rPr lang="zh-CN" altLang="en-US" sz="2400" b="1" dirty="0" smtClean="0">
                <a:latin typeface="Times New Roman" pitchFamily="18" charset="0"/>
                <a:ea typeface="黑体" pitchFamily="49" charset="-122"/>
              </a:rPr>
              <a:t>的一类</a:t>
            </a:r>
            <a:r>
              <a:rPr lang="zh-CN" altLang="en-US" sz="2800" b="1" dirty="0" smtClean="0">
                <a:solidFill>
                  <a:srgbClr val="0000FF"/>
                </a:solidFill>
                <a:latin typeface="Times New Roman" pitchFamily="18" charset="0"/>
                <a:ea typeface="黑体" pitchFamily="49" charset="-122"/>
              </a:rPr>
              <a:t>有机物质</a:t>
            </a:r>
            <a:r>
              <a:rPr lang="zh-CN" altLang="en-US" sz="2400" b="1" dirty="0" smtClean="0">
                <a:latin typeface="Times New Roman" pitchFamily="18" charset="0"/>
                <a:ea typeface="黑体" pitchFamily="49" charset="-122"/>
              </a:rPr>
              <a:t>。</a:t>
            </a:r>
          </a:p>
          <a:p>
            <a:pPr eaLnBrk="1" hangingPunct="1">
              <a:spcBef>
                <a:spcPct val="0"/>
              </a:spcBef>
              <a:buFontTx/>
              <a:buNone/>
            </a:pPr>
            <a:endParaRPr lang="zh-CN" altLang="en-US" sz="2400" b="1" dirty="0" smtClean="0">
              <a:latin typeface="Times New Roman" pitchFamily="18" charset="0"/>
              <a:ea typeface="黑体" pitchFamily="49" charset="-122"/>
            </a:endParaRPr>
          </a:p>
          <a:p>
            <a:pPr eaLnBrk="1" hangingPunct="1">
              <a:spcBef>
                <a:spcPct val="0"/>
              </a:spcBef>
              <a:buFontTx/>
              <a:buNone/>
            </a:pPr>
            <a:r>
              <a:rPr lang="zh-CN" altLang="en-US" sz="2400" b="1" dirty="0" smtClean="0">
                <a:latin typeface="Times New Roman" pitchFamily="18" charset="0"/>
                <a:ea typeface="黑体" pitchFamily="49" charset="-122"/>
              </a:rPr>
              <a:t>狭义：仅指</a:t>
            </a:r>
            <a:r>
              <a:rPr lang="zh-CN" altLang="en-US" sz="2800" b="1" dirty="0" smtClean="0">
                <a:solidFill>
                  <a:srgbClr val="0000FF"/>
                </a:solidFill>
                <a:latin typeface="Times New Roman" pitchFamily="18" charset="0"/>
                <a:ea typeface="黑体" pitchFamily="49" charset="-122"/>
              </a:rPr>
              <a:t>维生素；</a:t>
            </a:r>
            <a:endParaRPr lang="zh-CN" altLang="en-US" sz="2400" b="1" dirty="0" smtClean="0">
              <a:solidFill>
                <a:srgbClr val="0000FF"/>
              </a:solidFill>
              <a:latin typeface="Times New Roman" pitchFamily="18" charset="0"/>
              <a:ea typeface="黑体" pitchFamily="49" charset="-122"/>
            </a:endParaRPr>
          </a:p>
          <a:p>
            <a:pPr eaLnBrk="1" hangingPunct="1">
              <a:spcBef>
                <a:spcPct val="0"/>
              </a:spcBef>
              <a:buFontTx/>
              <a:buNone/>
            </a:pPr>
            <a:r>
              <a:rPr lang="zh-CN" altLang="en-US" sz="2400" b="1" dirty="0" smtClean="0">
                <a:latin typeface="Times New Roman" pitchFamily="18" charset="0"/>
                <a:ea typeface="黑体" pitchFamily="49" charset="-122"/>
              </a:rPr>
              <a:t>广义：还包括</a:t>
            </a:r>
            <a:r>
              <a:rPr lang="zh-CN" altLang="en-US" sz="2800" b="1" dirty="0" smtClean="0">
                <a:solidFill>
                  <a:srgbClr val="0000FF"/>
                </a:solidFill>
                <a:latin typeface="Times New Roman" pitchFamily="18" charset="0"/>
                <a:ea typeface="黑体" pitchFamily="49" charset="-122"/>
              </a:rPr>
              <a:t>氨基酸、碱基</a:t>
            </a:r>
            <a:r>
              <a:rPr lang="zh-CN" altLang="en-US" sz="2400" b="1" dirty="0" smtClean="0">
                <a:solidFill>
                  <a:srgbClr val="0000FF"/>
                </a:solidFill>
                <a:latin typeface="Times New Roman" pitchFamily="18" charset="0"/>
                <a:ea typeface="黑体" pitchFamily="49" charset="-122"/>
              </a:rPr>
              <a:t>、</a:t>
            </a:r>
            <a:r>
              <a:rPr lang="zh-CN" altLang="en-US" sz="2400" b="1" dirty="0" smtClean="0">
                <a:latin typeface="Times New Roman" pitchFamily="18" charset="0"/>
                <a:ea typeface="黑体" pitchFamily="49" charset="-122"/>
              </a:rPr>
              <a:t>卟啉及其衍生物、甾醇、胺类、</a:t>
            </a:r>
            <a:r>
              <a:rPr lang="en-US" altLang="zh-CN" sz="2400" b="1" dirty="0" smtClean="0">
                <a:latin typeface="Times New Roman" pitchFamily="18" charset="0"/>
                <a:ea typeface="黑体" pitchFamily="49" charset="-122"/>
              </a:rPr>
              <a:t>C2-C6</a:t>
            </a:r>
            <a:r>
              <a:rPr lang="zh-CN" altLang="en-US" sz="2400" b="1" dirty="0" smtClean="0">
                <a:latin typeface="Times New Roman" pitchFamily="18" charset="0"/>
                <a:ea typeface="黑体" pitchFamily="49" charset="-122"/>
              </a:rPr>
              <a:t>的分枝或直链脂肪酸。</a:t>
            </a:r>
          </a:p>
        </p:txBody>
      </p:sp>
      <p:sp>
        <p:nvSpPr>
          <p:cNvPr id="22531" name="Rectangle 3"/>
          <p:cNvSpPr>
            <a:spLocks noChangeArrowheads="1"/>
          </p:cNvSpPr>
          <p:nvPr/>
        </p:nvSpPr>
        <p:spPr bwMode="auto">
          <a:xfrm>
            <a:off x="250825" y="260350"/>
            <a:ext cx="6035687" cy="684213"/>
          </a:xfrm>
          <a:prstGeom prst="rect">
            <a:avLst/>
          </a:prstGeom>
          <a:solidFill>
            <a:srgbClr val="FFFF99"/>
          </a:solidFill>
          <a:ln w="9525">
            <a:noFill/>
            <a:miter lim="800000"/>
            <a:headEnd/>
            <a:tailEnd/>
          </a:ln>
        </p:spPr>
        <p:txBody>
          <a:bodyPr anchor="ctr"/>
          <a:lstStyle/>
          <a:p>
            <a:pPr algn="ctr"/>
            <a:r>
              <a:rPr lang="zh-CN" altLang="en-US" sz="3200" b="1" dirty="0" smtClean="0"/>
              <a:t>（五）、</a:t>
            </a:r>
            <a:r>
              <a:rPr lang="zh-CN" altLang="en-US" sz="3200" b="1" dirty="0"/>
              <a:t>生长因子</a:t>
            </a:r>
            <a:r>
              <a:rPr lang="en-US" altLang="zh-CN" sz="3200" b="1" dirty="0"/>
              <a:t>(growth factor)</a:t>
            </a:r>
          </a:p>
        </p:txBody>
      </p:sp>
      <p:sp>
        <p:nvSpPr>
          <p:cNvPr id="31750" name="Rectangle 6"/>
          <p:cNvSpPr>
            <a:spLocks noChangeArrowheads="1"/>
          </p:cNvSpPr>
          <p:nvPr/>
        </p:nvSpPr>
        <p:spPr bwMode="auto">
          <a:xfrm>
            <a:off x="395288" y="5084763"/>
            <a:ext cx="8424862" cy="787400"/>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000" b="1" dirty="0"/>
              <a:t>能提供生长因子的天然物质有：</a:t>
            </a:r>
            <a:r>
              <a:rPr lang="zh-CN" altLang="en-US" sz="2400" b="1" dirty="0">
                <a:solidFill>
                  <a:srgbClr val="0000FF"/>
                </a:solidFill>
              </a:rPr>
              <a:t>酵母膏、蛋白胨</a:t>
            </a:r>
            <a:r>
              <a:rPr lang="zh-CN" altLang="en-US" sz="2000" b="1" dirty="0"/>
              <a:t>、麦芽、动植物组织或细胞浸液。</a:t>
            </a:r>
          </a:p>
        </p:txBody>
      </p:sp>
      <p:sp>
        <p:nvSpPr>
          <p:cNvPr id="5" name="Text Box 2"/>
          <p:cNvSpPr txBox="1">
            <a:spLocks noChangeArrowheads="1"/>
          </p:cNvSpPr>
          <p:nvPr/>
        </p:nvSpPr>
        <p:spPr bwMode="auto">
          <a:xfrm>
            <a:off x="5429256" y="38377"/>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第一节 </a:t>
            </a:r>
            <a:r>
              <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rPr>
              <a:t>微生物的</a:t>
            </a:r>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营养要求</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1746">
                                            <p:bg/>
                                          </p:spTgt>
                                        </p:tgtEl>
                                        <p:attrNameLst>
                                          <p:attrName>style.visibility</p:attrName>
                                        </p:attrNameLst>
                                      </p:cBhvr>
                                      <p:to>
                                        <p:strVal val="visible"/>
                                      </p:to>
                                    </p:set>
                                    <p:anim calcmode="lin" valueType="num">
                                      <p:cBhvr additive="base">
                                        <p:cTn id="7" dur="500" fill="hold"/>
                                        <p:tgtEl>
                                          <p:spTgt spid="31746">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31746">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1746">
                                            <p:txEl>
                                              <p:pRg st="0" end="0"/>
                                            </p:txEl>
                                          </p:spTgt>
                                        </p:tgtEl>
                                        <p:attrNameLst>
                                          <p:attrName>style.visibility</p:attrName>
                                        </p:attrNameLst>
                                      </p:cBhvr>
                                      <p:to>
                                        <p:strVal val="visible"/>
                                      </p:to>
                                    </p:set>
                                    <p:anim calcmode="lin" valueType="num">
                                      <p:cBhvr additive="base">
                                        <p:cTn id="13" dur="500" fill="hold"/>
                                        <p:tgtEl>
                                          <p:spTgt spid="31746">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17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31746">
                                            <p:txEl>
                                              <p:pRg st="1" end="1"/>
                                            </p:txEl>
                                          </p:spTgt>
                                        </p:tgtEl>
                                        <p:attrNameLst>
                                          <p:attrName>style.visibility</p:attrName>
                                        </p:attrNameLst>
                                      </p:cBhvr>
                                      <p:to>
                                        <p:strVal val="visible"/>
                                      </p:to>
                                    </p:set>
                                    <p:anim calcmode="lin" valueType="num">
                                      <p:cBhvr additive="base">
                                        <p:cTn id="19" dur="500" fill="hold"/>
                                        <p:tgtEl>
                                          <p:spTgt spid="31746">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17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31746">
                                            <p:txEl>
                                              <p:pRg st="2" end="2"/>
                                            </p:txEl>
                                          </p:spTgt>
                                        </p:tgtEl>
                                        <p:attrNameLst>
                                          <p:attrName>style.visibility</p:attrName>
                                        </p:attrNameLst>
                                      </p:cBhvr>
                                      <p:to>
                                        <p:strVal val="visible"/>
                                      </p:to>
                                    </p:set>
                                    <p:anim calcmode="lin" valueType="num">
                                      <p:cBhvr additive="base">
                                        <p:cTn id="25" dur="500" fill="hold"/>
                                        <p:tgtEl>
                                          <p:spTgt spid="31746">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17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1746">
                                            <p:txEl>
                                              <p:pRg st="3" end="3"/>
                                            </p:txEl>
                                          </p:spTgt>
                                        </p:tgtEl>
                                        <p:attrNameLst>
                                          <p:attrName>style.visibility</p:attrName>
                                        </p:attrNameLst>
                                      </p:cBhvr>
                                      <p:to>
                                        <p:strVal val="visible"/>
                                      </p:to>
                                    </p:set>
                                    <p:anim calcmode="lin" valueType="num">
                                      <p:cBhvr additive="base">
                                        <p:cTn id="31" dur="500" fill="hold"/>
                                        <p:tgtEl>
                                          <p:spTgt spid="31746">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17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31746">
                                            <p:txEl>
                                              <p:pRg st="5" end="5"/>
                                            </p:txEl>
                                          </p:spTgt>
                                        </p:tgtEl>
                                        <p:attrNameLst>
                                          <p:attrName>style.visibility</p:attrName>
                                        </p:attrNameLst>
                                      </p:cBhvr>
                                      <p:to>
                                        <p:strVal val="visible"/>
                                      </p:to>
                                    </p:set>
                                    <p:anim calcmode="lin" valueType="num">
                                      <p:cBhvr additive="base">
                                        <p:cTn id="37" dur="500" fill="hold"/>
                                        <p:tgtEl>
                                          <p:spTgt spid="31746">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17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31746">
                                            <p:txEl>
                                              <p:pRg st="6" end="6"/>
                                            </p:txEl>
                                          </p:spTgt>
                                        </p:tgtEl>
                                        <p:attrNameLst>
                                          <p:attrName>style.visibility</p:attrName>
                                        </p:attrNameLst>
                                      </p:cBhvr>
                                      <p:to>
                                        <p:strVal val="visible"/>
                                      </p:to>
                                    </p:set>
                                    <p:anim calcmode="lin" valueType="num">
                                      <p:cBhvr additive="base">
                                        <p:cTn id="43" dur="500" fill="hold"/>
                                        <p:tgtEl>
                                          <p:spTgt spid="31746">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17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1750"/>
                                        </p:tgtEl>
                                        <p:attrNameLst>
                                          <p:attrName>style.visibility</p:attrName>
                                        </p:attrNameLst>
                                      </p:cBhvr>
                                      <p:to>
                                        <p:strVal val="visible"/>
                                      </p:to>
                                    </p:set>
                                    <p:animEffect transition="in" filter="dissolve">
                                      <p:cBhvr>
                                        <p:cTn id="49"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animBg="1" autoUpdateAnimBg="0"/>
      <p:bldP spid="3175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627313" y="549275"/>
            <a:ext cx="4106862" cy="738188"/>
          </a:xfrm>
        </p:spPr>
        <p:txBody>
          <a:bodyPr/>
          <a:lstStyle/>
          <a:p>
            <a:pPr algn="l" eaLnBrk="1" hangingPunct="1"/>
            <a:r>
              <a:rPr lang="zh-CN" altLang="en-US" sz="3200" b="1" smtClean="0">
                <a:solidFill>
                  <a:schemeClr val="tx1"/>
                </a:solidFill>
                <a:ea typeface="黑体" pitchFamily="49" charset="-122"/>
              </a:rPr>
              <a:t>维生素的生理功能</a:t>
            </a:r>
          </a:p>
        </p:txBody>
      </p:sp>
      <p:sp>
        <p:nvSpPr>
          <p:cNvPr id="23555" name="Rectangle 3"/>
          <p:cNvSpPr>
            <a:spLocks noGrp="1" noChangeArrowheads="1"/>
          </p:cNvSpPr>
          <p:nvPr>
            <p:ph type="body" idx="1"/>
          </p:nvPr>
        </p:nvSpPr>
        <p:spPr>
          <a:xfrm>
            <a:off x="495300" y="1412875"/>
            <a:ext cx="8534400" cy="4824413"/>
          </a:xfrm>
        </p:spPr>
        <p:txBody>
          <a:bodyPr/>
          <a:lstStyle/>
          <a:p>
            <a:pPr eaLnBrk="1" hangingPunct="1">
              <a:lnSpc>
                <a:spcPct val="120000"/>
              </a:lnSpc>
              <a:buFontTx/>
              <a:buNone/>
            </a:pPr>
            <a:r>
              <a:rPr lang="zh-CN" altLang="en-US" sz="2400" b="1" smtClean="0">
                <a:latin typeface="Times New Roman" pitchFamily="18" charset="0"/>
                <a:ea typeface="黑体" pitchFamily="49" charset="-122"/>
              </a:rPr>
              <a:t>维生素类     转移的对象         代   谢   功   能</a:t>
            </a:r>
          </a:p>
          <a:p>
            <a:pPr eaLnBrk="1" hangingPunct="1">
              <a:lnSpc>
                <a:spcPct val="120000"/>
              </a:lnSpc>
              <a:buFontTx/>
              <a:buNone/>
            </a:pPr>
            <a:r>
              <a:rPr lang="en-US" altLang="zh-CN" sz="2400" b="1" smtClean="0">
                <a:latin typeface="Times New Roman" pitchFamily="18" charset="0"/>
                <a:ea typeface="黑体" pitchFamily="49" charset="-122"/>
              </a:rPr>
              <a:t>B</a:t>
            </a:r>
            <a:r>
              <a:rPr lang="en-US" altLang="zh-CN" sz="2400" b="1" baseline="-25000" smtClean="0">
                <a:latin typeface="Times New Roman" pitchFamily="18" charset="0"/>
                <a:ea typeface="黑体" pitchFamily="49" charset="-122"/>
              </a:rPr>
              <a:t>1</a:t>
            </a:r>
            <a:r>
              <a:rPr lang="zh-CN" altLang="en-US" sz="2400" b="1" smtClean="0">
                <a:latin typeface="Times New Roman" pitchFamily="18" charset="0"/>
                <a:ea typeface="黑体" pitchFamily="49" charset="-122"/>
              </a:rPr>
              <a:t>硫胺素       乙醛基            脱羧酶、转醛酶、转酮酶的辅基</a:t>
            </a:r>
          </a:p>
          <a:p>
            <a:pPr eaLnBrk="1" hangingPunct="1">
              <a:lnSpc>
                <a:spcPct val="120000"/>
              </a:lnSpc>
              <a:buFontTx/>
              <a:buNone/>
            </a:pPr>
            <a:r>
              <a:rPr lang="en-US" altLang="zh-CN" sz="2400" b="1" smtClean="0">
                <a:latin typeface="Times New Roman" pitchFamily="18" charset="0"/>
                <a:ea typeface="黑体" pitchFamily="49" charset="-122"/>
              </a:rPr>
              <a:t>B</a:t>
            </a:r>
            <a:r>
              <a:rPr lang="en-US" altLang="zh-CN" sz="2400" b="1" baseline="-25000" smtClean="0">
                <a:latin typeface="Times New Roman" pitchFamily="18" charset="0"/>
                <a:ea typeface="黑体" pitchFamily="49" charset="-122"/>
              </a:rPr>
              <a:t>2</a:t>
            </a:r>
            <a:r>
              <a:rPr lang="zh-CN" altLang="en-US" sz="2400" b="1" smtClean="0">
                <a:latin typeface="Times New Roman" pitchFamily="18" charset="0"/>
                <a:ea typeface="黑体" pitchFamily="49" charset="-122"/>
              </a:rPr>
              <a:t>核黄素       氢、电子        </a:t>
            </a:r>
            <a:r>
              <a:rPr lang="en-US" altLang="zh-CN" sz="2400" b="1" smtClean="0">
                <a:latin typeface="Times New Roman" pitchFamily="18" charset="0"/>
                <a:ea typeface="黑体" pitchFamily="49" charset="-122"/>
              </a:rPr>
              <a:t>FMN</a:t>
            </a:r>
            <a:r>
              <a:rPr lang="zh-CN" altLang="en-US" sz="2400" b="1" smtClean="0">
                <a:latin typeface="Times New Roman" pitchFamily="18" charset="0"/>
                <a:ea typeface="黑体" pitchFamily="49" charset="-122"/>
              </a:rPr>
              <a:t>和</a:t>
            </a:r>
            <a:r>
              <a:rPr lang="en-US" altLang="zh-CN" sz="2400" b="1" smtClean="0">
                <a:latin typeface="Times New Roman" pitchFamily="18" charset="0"/>
                <a:ea typeface="黑体" pitchFamily="49" charset="-122"/>
              </a:rPr>
              <a:t>FAD</a:t>
            </a:r>
            <a:r>
              <a:rPr lang="zh-CN" altLang="en-US" sz="2400" b="1" smtClean="0">
                <a:latin typeface="Times New Roman" pitchFamily="18" charset="0"/>
                <a:ea typeface="黑体" pitchFamily="49" charset="-122"/>
              </a:rPr>
              <a:t>的前体等</a:t>
            </a:r>
          </a:p>
          <a:p>
            <a:pPr eaLnBrk="1" hangingPunct="1">
              <a:lnSpc>
                <a:spcPct val="120000"/>
              </a:lnSpc>
              <a:buFontTx/>
              <a:buNone/>
            </a:pPr>
            <a:r>
              <a:rPr lang="en-US" altLang="zh-CN" sz="2400" b="1" smtClean="0">
                <a:latin typeface="Times New Roman" pitchFamily="18" charset="0"/>
                <a:ea typeface="黑体" pitchFamily="49" charset="-122"/>
              </a:rPr>
              <a:t>B</a:t>
            </a:r>
            <a:r>
              <a:rPr lang="en-US" altLang="zh-CN" sz="2400" b="1" baseline="-25000" smtClean="0">
                <a:latin typeface="Times New Roman" pitchFamily="18" charset="0"/>
                <a:ea typeface="黑体" pitchFamily="49" charset="-122"/>
              </a:rPr>
              <a:t>5</a:t>
            </a:r>
            <a:r>
              <a:rPr lang="zh-CN" altLang="en-US" sz="2400" b="1" smtClean="0">
                <a:latin typeface="Times New Roman" pitchFamily="18" charset="0"/>
                <a:ea typeface="黑体" pitchFamily="49" charset="-122"/>
              </a:rPr>
              <a:t>烟酸           氢、电子        </a:t>
            </a:r>
            <a:r>
              <a:rPr lang="en-US" altLang="zh-CN" sz="2400" b="1" smtClean="0">
                <a:latin typeface="Times New Roman" pitchFamily="18" charset="0"/>
                <a:ea typeface="黑体" pitchFamily="49" charset="-122"/>
              </a:rPr>
              <a:t>NAD</a:t>
            </a:r>
            <a:r>
              <a:rPr lang="zh-CN" altLang="en-US" sz="2400" b="1" smtClean="0">
                <a:latin typeface="Times New Roman" pitchFamily="18" charset="0"/>
                <a:ea typeface="黑体" pitchFamily="49" charset="-122"/>
              </a:rPr>
              <a:t>和</a:t>
            </a:r>
            <a:r>
              <a:rPr lang="en-US" altLang="zh-CN" sz="2400" b="1" smtClean="0">
                <a:latin typeface="Times New Roman" pitchFamily="18" charset="0"/>
                <a:ea typeface="黑体" pitchFamily="49" charset="-122"/>
              </a:rPr>
              <a:t>NADP</a:t>
            </a:r>
            <a:r>
              <a:rPr lang="zh-CN" altLang="en-US" sz="2400" b="1" smtClean="0">
                <a:latin typeface="Times New Roman" pitchFamily="18" charset="0"/>
                <a:ea typeface="黑体" pitchFamily="49" charset="-122"/>
              </a:rPr>
              <a:t>的前体等</a:t>
            </a:r>
          </a:p>
          <a:p>
            <a:pPr eaLnBrk="1" hangingPunct="1">
              <a:lnSpc>
                <a:spcPct val="120000"/>
              </a:lnSpc>
              <a:buFontTx/>
              <a:buNone/>
            </a:pPr>
            <a:r>
              <a:rPr lang="en-US" altLang="zh-CN" sz="2400" b="1" smtClean="0">
                <a:latin typeface="Times New Roman" pitchFamily="18" charset="0"/>
                <a:ea typeface="黑体" pitchFamily="49" charset="-122"/>
              </a:rPr>
              <a:t>B</a:t>
            </a:r>
            <a:r>
              <a:rPr lang="en-US" altLang="zh-CN" sz="2400" b="1" baseline="-25000" smtClean="0">
                <a:latin typeface="Times New Roman" pitchFamily="18" charset="0"/>
                <a:ea typeface="黑体" pitchFamily="49" charset="-122"/>
              </a:rPr>
              <a:t>6</a:t>
            </a:r>
            <a:r>
              <a:rPr lang="zh-CN" altLang="en-US" sz="2400" b="1" smtClean="0">
                <a:latin typeface="Times New Roman" pitchFamily="18" charset="0"/>
                <a:ea typeface="黑体" pitchFamily="49" charset="-122"/>
              </a:rPr>
              <a:t>吡哆醇       氨基                转氨、脱羧酶辅基等</a:t>
            </a:r>
          </a:p>
          <a:p>
            <a:pPr eaLnBrk="1" hangingPunct="1">
              <a:lnSpc>
                <a:spcPct val="120000"/>
              </a:lnSpc>
              <a:buFontTx/>
              <a:buNone/>
            </a:pPr>
            <a:r>
              <a:rPr lang="en-US" altLang="zh-CN" sz="2400" b="1" smtClean="0">
                <a:latin typeface="Times New Roman" pitchFamily="18" charset="0"/>
                <a:ea typeface="黑体" pitchFamily="49" charset="-122"/>
              </a:rPr>
              <a:t>B</a:t>
            </a:r>
            <a:r>
              <a:rPr lang="en-US" altLang="zh-CN" sz="2400" b="1" baseline="-25000" smtClean="0">
                <a:latin typeface="Times New Roman" pitchFamily="18" charset="0"/>
                <a:ea typeface="黑体" pitchFamily="49" charset="-122"/>
              </a:rPr>
              <a:t>12</a:t>
            </a:r>
            <a:r>
              <a:rPr lang="zh-CN" altLang="en-US" sz="2400" b="1" smtClean="0">
                <a:latin typeface="Times New Roman" pitchFamily="18" charset="0"/>
                <a:ea typeface="黑体" pitchFamily="49" charset="-122"/>
              </a:rPr>
              <a:t>维生素      羧基</a:t>
            </a:r>
            <a:r>
              <a:rPr lang="en-US" altLang="zh-CN" sz="2400" b="1" smtClean="0">
                <a:latin typeface="Times New Roman" pitchFamily="18" charset="0"/>
                <a:ea typeface="黑体" pitchFamily="49" charset="-122"/>
              </a:rPr>
              <a:t>\</a:t>
            </a:r>
            <a:r>
              <a:rPr lang="zh-CN" altLang="en-US" sz="2400" b="1" smtClean="0">
                <a:latin typeface="Times New Roman" pitchFamily="18" charset="0"/>
                <a:ea typeface="黑体" pitchFamily="49" charset="-122"/>
              </a:rPr>
              <a:t>甲基     钴酰胺辅酶</a:t>
            </a:r>
            <a:r>
              <a:rPr lang="en-US" altLang="zh-CN" sz="2400" b="1" smtClean="0">
                <a:latin typeface="Times New Roman" pitchFamily="18" charset="0"/>
                <a:ea typeface="黑体" pitchFamily="49" charset="-122"/>
              </a:rPr>
              <a:t>,</a:t>
            </a:r>
            <a:r>
              <a:rPr lang="zh-CN" altLang="en-US" sz="2400" b="1" smtClean="0">
                <a:latin typeface="Times New Roman" pitchFamily="18" charset="0"/>
                <a:ea typeface="黑体" pitchFamily="49" charset="-122"/>
              </a:rPr>
              <a:t>参与一碳基传递等</a:t>
            </a:r>
          </a:p>
          <a:p>
            <a:pPr eaLnBrk="1" hangingPunct="1">
              <a:lnSpc>
                <a:spcPct val="120000"/>
              </a:lnSpc>
              <a:buFontTx/>
              <a:buNone/>
            </a:pPr>
            <a:r>
              <a:rPr lang="zh-CN" altLang="en-US" sz="2400" b="1" smtClean="0">
                <a:latin typeface="Times New Roman" pitchFamily="18" charset="0"/>
                <a:ea typeface="黑体" pitchFamily="49" charset="-122"/>
              </a:rPr>
              <a:t>泛酸               酰基               辅酶</a:t>
            </a:r>
            <a:r>
              <a:rPr lang="en-US" altLang="zh-CN" sz="2400" b="1" smtClean="0">
                <a:latin typeface="Times New Roman" pitchFamily="18" charset="0"/>
                <a:ea typeface="黑体" pitchFamily="49" charset="-122"/>
              </a:rPr>
              <a:t>A</a:t>
            </a:r>
            <a:r>
              <a:rPr lang="zh-CN" altLang="en-US" sz="2400" b="1" smtClean="0">
                <a:latin typeface="Times New Roman" pitchFamily="18" charset="0"/>
                <a:ea typeface="黑体" pitchFamily="49" charset="-122"/>
              </a:rPr>
              <a:t>的前体等</a:t>
            </a:r>
          </a:p>
          <a:p>
            <a:pPr eaLnBrk="1" hangingPunct="1">
              <a:lnSpc>
                <a:spcPct val="120000"/>
              </a:lnSpc>
              <a:buFontTx/>
              <a:buNone/>
            </a:pPr>
            <a:r>
              <a:rPr lang="zh-CN" altLang="en-US" sz="2400" b="1" smtClean="0">
                <a:latin typeface="Times New Roman" pitchFamily="18" charset="0"/>
                <a:ea typeface="黑体" pitchFamily="49" charset="-122"/>
              </a:rPr>
              <a:t>叶酸               甲基               参与一碳基转递等</a:t>
            </a:r>
          </a:p>
          <a:p>
            <a:pPr eaLnBrk="1" hangingPunct="1">
              <a:lnSpc>
                <a:spcPct val="120000"/>
              </a:lnSpc>
              <a:buFontTx/>
              <a:buNone/>
            </a:pPr>
            <a:r>
              <a:rPr lang="zh-CN" altLang="en-US" sz="2400" b="1" smtClean="0">
                <a:latin typeface="Times New Roman" pitchFamily="18" charset="0"/>
                <a:ea typeface="黑体" pitchFamily="49" charset="-122"/>
              </a:rPr>
              <a:t>生物素</a:t>
            </a:r>
            <a:r>
              <a:rPr lang="en-US" altLang="zh-CN" sz="2400" b="1" smtClean="0">
                <a:latin typeface="Times New Roman" pitchFamily="18" charset="0"/>
                <a:ea typeface="黑体" pitchFamily="49" charset="-122"/>
              </a:rPr>
              <a:t>(H)     </a:t>
            </a:r>
            <a:r>
              <a:rPr lang="zh-CN" altLang="en-US" sz="2400" b="1" smtClean="0">
                <a:latin typeface="Times New Roman" pitchFamily="18" charset="0"/>
                <a:ea typeface="黑体" pitchFamily="49" charset="-122"/>
              </a:rPr>
              <a:t>羧基               羧化酶的辅基</a:t>
            </a:r>
            <a:r>
              <a:rPr lang="en-US" altLang="zh-CN" sz="2400" b="1" smtClean="0">
                <a:latin typeface="Times New Roman" pitchFamily="18" charset="0"/>
                <a:ea typeface="黑体" pitchFamily="49" charset="-122"/>
              </a:rPr>
              <a:t>, CO</a:t>
            </a:r>
            <a:r>
              <a:rPr lang="en-US" altLang="zh-CN" sz="2400" b="1" baseline="-25000" smtClean="0">
                <a:latin typeface="Times New Roman" pitchFamily="18" charset="0"/>
                <a:ea typeface="黑体" pitchFamily="49" charset="-122"/>
              </a:rPr>
              <a:t>2</a:t>
            </a:r>
            <a:r>
              <a:rPr lang="zh-CN" altLang="en-US" sz="2400" b="1" smtClean="0">
                <a:latin typeface="Times New Roman" pitchFamily="18" charset="0"/>
                <a:ea typeface="黑体" pitchFamily="49" charset="-122"/>
              </a:rPr>
              <a:t>固定中作用</a:t>
            </a:r>
          </a:p>
        </p:txBody>
      </p:sp>
      <p:sp>
        <p:nvSpPr>
          <p:cNvPr id="23556" name="Line 4"/>
          <p:cNvSpPr>
            <a:spLocks noChangeShapeType="1"/>
          </p:cNvSpPr>
          <p:nvPr/>
        </p:nvSpPr>
        <p:spPr bwMode="auto">
          <a:xfrm>
            <a:off x="423863" y="1484313"/>
            <a:ext cx="8305800" cy="0"/>
          </a:xfrm>
          <a:prstGeom prst="line">
            <a:avLst/>
          </a:prstGeom>
          <a:noFill/>
          <a:ln w="76200" cmpd="thickThin">
            <a:solidFill>
              <a:srgbClr val="000080"/>
            </a:solidFill>
            <a:round/>
            <a:headEnd/>
            <a:tailEnd/>
          </a:ln>
        </p:spPr>
        <p:txBody>
          <a:bodyPr wrap="none" anchor="ctr"/>
          <a:lstStyle/>
          <a:p>
            <a:endParaRPr lang="zh-CN" altLang="en-US"/>
          </a:p>
        </p:txBody>
      </p:sp>
      <p:sp>
        <p:nvSpPr>
          <p:cNvPr id="23557" name="Line 5"/>
          <p:cNvSpPr>
            <a:spLocks noChangeShapeType="1"/>
          </p:cNvSpPr>
          <p:nvPr/>
        </p:nvSpPr>
        <p:spPr bwMode="auto">
          <a:xfrm>
            <a:off x="250825" y="6092825"/>
            <a:ext cx="8382000" cy="0"/>
          </a:xfrm>
          <a:prstGeom prst="line">
            <a:avLst/>
          </a:prstGeom>
          <a:noFill/>
          <a:ln w="57150" cmpd="thinThick">
            <a:solidFill>
              <a:srgbClr val="000080"/>
            </a:solidFill>
            <a:round/>
            <a:headEnd/>
            <a:tailEnd/>
          </a:ln>
        </p:spPr>
        <p:txBody>
          <a:bodyPr wrap="none" anchor="ctr"/>
          <a:lstStyle/>
          <a:p>
            <a:endParaRPr lang="zh-CN" altLang="en-US"/>
          </a:p>
        </p:txBody>
      </p:sp>
      <p:sp>
        <p:nvSpPr>
          <p:cNvPr id="23558" name="Line 6"/>
          <p:cNvSpPr>
            <a:spLocks noChangeShapeType="1"/>
          </p:cNvSpPr>
          <p:nvPr/>
        </p:nvSpPr>
        <p:spPr bwMode="auto">
          <a:xfrm>
            <a:off x="395288" y="1917700"/>
            <a:ext cx="8305800" cy="0"/>
          </a:xfrm>
          <a:prstGeom prst="line">
            <a:avLst/>
          </a:prstGeom>
          <a:noFill/>
          <a:ln w="25400">
            <a:solidFill>
              <a:srgbClr val="000080"/>
            </a:solidFill>
            <a:round/>
            <a:headEnd/>
            <a:tailEnd/>
          </a:ln>
        </p:spPr>
        <p:txBody>
          <a:bodyPr wrap="none" anchor="ctr"/>
          <a:lstStyle/>
          <a:p>
            <a:endParaRPr lang="zh-CN" altLang="en-US"/>
          </a:p>
        </p:txBody>
      </p:sp>
      <p:sp>
        <p:nvSpPr>
          <p:cNvPr id="7" name="Text Box 2"/>
          <p:cNvSpPr txBox="1">
            <a:spLocks noChangeArrowheads="1"/>
          </p:cNvSpPr>
          <p:nvPr/>
        </p:nvSpPr>
        <p:spPr bwMode="auto">
          <a:xfrm>
            <a:off x="6429388" y="109815"/>
            <a:ext cx="2659702"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（五）、生长因子</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250825" y="217488"/>
            <a:ext cx="3960813" cy="684212"/>
          </a:xfrm>
          <a:prstGeom prst="rect">
            <a:avLst/>
          </a:prstGeom>
          <a:solidFill>
            <a:srgbClr val="FFFF99"/>
          </a:solidFill>
          <a:ln w="9525">
            <a:noFill/>
            <a:miter lim="800000"/>
            <a:headEnd/>
            <a:tailEnd/>
          </a:ln>
        </p:spPr>
        <p:txBody>
          <a:bodyPr anchor="ctr"/>
          <a:lstStyle/>
          <a:p>
            <a:pPr algn="ctr"/>
            <a:r>
              <a:rPr lang="zh-CN" altLang="en-US" sz="3200" b="1"/>
              <a:t>六、水（</a:t>
            </a:r>
            <a:r>
              <a:rPr lang="en-US" altLang="zh-CN" sz="3200" b="1"/>
              <a:t>Water</a:t>
            </a:r>
            <a:r>
              <a:rPr lang="zh-CN" altLang="en-US" sz="3200" b="1"/>
              <a:t>）</a:t>
            </a:r>
          </a:p>
        </p:txBody>
      </p:sp>
      <p:grpSp>
        <p:nvGrpSpPr>
          <p:cNvPr id="2" name="Group 11"/>
          <p:cNvGrpSpPr>
            <a:grpSpLocks/>
          </p:cNvGrpSpPr>
          <p:nvPr/>
        </p:nvGrpSpPr>
        <p:grpSpPr bwMode="auto">
          <a:xfrm>
            <a:off x="1778000" y="4437063"/>
            <a:ext cx="6034088" cy="1990725"/>
            <a:chOff x="1120" y="2795"/>
            <a:chExt cx="3801" cy="1254"/>
          </a:xfrm>
        </p:grpSpPr>
        <p:sp>
          <p:nvSpPr>
            <p:cNvPr id="24585" name="AutoShape 3"/>
            <p:cNvSpPr>
              <a:spLocks/>
            </p:cNvSpPr>
            <p:nvPr/>
          </p:nvSpPr>
          <p:spPr bwMode="auto">
            <a:xfrm>
              <a:off x="1656" y="2949"/>
              <a:ext cx="226" cy="998"/>
            </a:xfrm>
            <a:prstGeom prst="leftBrace">
              <a:avLst>
                <a:gd name="adj1" fmla="val 36799"/>
                <a:gd name="adj2" fmla="val 50000"/>
              </a:avLst>
            </a:prstGeom>
            <a:noFill/>
            <a:ln w="50800">
              <a:solidFill>
                <a:schemeClr val="accent2"/>
              </a:solidFill>
              <a:round/>
              <a:headEnd/>
              <a:tailEnd/>
            </a:ln>
          </p:spPr>
          <p:txBody>
            <a:bodyPr wrap="none" anchor="ctr"/>
            <a:lstStyle/>
            <a:p>
              <a:pPr algn="ctr"/>
              <a:endParaRPr lang="zh-CN" altLang="en-US" sz="2400">
                <a:ea typeface="宋体" pitchFamily="2" charset="-122"/>
              </a:endParaRPr>
            </a:p>
          </p:txBody>
        </p:sp>
        <p:sp>
          <p:nvSpPr>
            <p:cNvPr id="24586" name="Rectangle 4"/>
            <p:cNvSpPr>
              <a:spLocks noChangeArrowheads="1"/>
            </p:cNvSpPr>
            <p:nvPr/>
          </p:nvSpPr>
          <p:spPr bwMode="auto">
            <a:xfrm>
              <a:off x="1855" y="2795"/>
              <a:ext cx="3066" cy="1254"/>
            </a:xfrm>
            <a:prstGeom prst="rect">
              <a:avLst/>
            </a:prstGeom>
            <a:noFill/>
            <a:ln w="9525">
              <a:noFill/>
              <a:miter lim="800000"/>
              <a:headEnd/>
              <a:tailEnd/>
            </a:ln>
          </p:spPr>
          <p:txBody>
            <a:bodyPr>
              <a:spAutoFit/>
            </a:bodyPr>
            <a:lstStyle/>
            <a:p>
              <a:pPr>
                <a:lnSpc>
                  <a:spcPct val="130000"/>
                </a:lnSpc>
                <a:buClr>
                  <a:schemeClr val="accent2"/>
                </a:buClr>
                <a:buFont typeface="Wingdings" pitchFamily="2" charset="2"/>
                <a:buChar char="l"/>
              </a:pPr>
              <a:r>
                <a:rPr lang="zh-CN" altLang="en-US" sz="2400" b="1">
                  <a:latin typeface="黑体" pitchFamily="49" charset="-122"/>
                </a:rPr>
                <a:t>最优良的溶剂和运输介质；</a:t>
              </a:r>
            </a:p>
            <a:p>
              <a:pPr>
                <a:lnSpc>
                  <a:spcPct val="130000"/>
                </a:lnSpc>
                <a:buClr>
                  <a:schemeClr val="accent2"/>
                </a:buClr>
                <a:buFont typeface="Wingdings" pitchFamily="2" charset="2"/>
                <a:buChar char="l"/>
              </a:pPr>
              <a:r>
                <a:rPr lang="zh-CN" altLang="en-US" sz="2400" b="1">
                  <a:latin typeface="黑体" pitchFamily="49" charset="-122"/>
                </a:rPr>
                <a:t>参与各种生化反应；</a:t>
              </a:r>
            </a:p>
            <a:p>
              <a:pPr>
                <a:lnSpc>
                  <a:spcPct val="130000"/>
                </a:lnSpc>
                <a:buClr>
                  <a:schemeClr val="accent2"/>
                </a:buClr>
                <a:buFont typeface="Wingdings" pitchFamily="2" charset="2"/>
                <a:buChar char="l"/>
              </a:pPr>
              <a:r>
                <a:rPr lang="zh-CN" altLang="en-US" sz="2400" b="1">
                  <a:latin typeface="黑体" pitchFamily="49" charset="-122"/>
                </a:rPr>
                <a:t>维持生物大分子的结构稳定；</a:t>
              </a:r>
            </a:p>
            <a:p>
              <a:pPr>
                <a:lnSpc>
                  <a:spcPct val="130000"/>
                </a:lnSpc>
                <a:buClr>
                  <a:schemeClr val="accent2"/>
                </a:buClr>
                <a:buFont typeface="Wingdings" pitchFamily="2" charset="2"/>
                <a:buChar char="l"/>
              </a:pPr>
              <a:r>
                <a:rPr lang="zh-CN" altLang="en-US" sz="2400" b="1">
                  <a:latin typeface="黑体" pitchFamily="49" charset="-122"/>
                </a:rPr>
                <a:t>有效的控制细胞内温度。</a:t>
              </a:r>
            </a:p>
          </p:txBody>
        </p:sp>
        <p:sp>
          <p:nvSpPr>
            <p:cNvPr id="24587" name="Rectangle 5"/>
            <p:cNvSpPr>
              <a:spLocks noChangeArrowheads="1"/>
            </p:cNvSpPr>
            <p:nvPr/>
          </p:nvSpPr>
          <p:spPr bwMode="auto">
            <a:xfrm>
              <a:off x="1120" y="3221"/>
              <a:ext cx="502" cy="357"/>
            </a:xfrm>
            <a:prstGeom prst="rect">
              <a:avLst/>
            </a:prstGeom>
            <a:noFill/>
            <a:ln w="9525">
              <a:noFill/>
              <a:miter lim="800000"/>
              <a:headEnd/>
              <a:tailEnd/>
            </a:ln>
          </p:spPr>
          <p:txBody>
            <a:bodyPr wrap="none">
              <a:spAutoFit/>
            </a:bodyPr>
            <a:lstStyle/>
            <a:p>
              <a:pPr>
                <a:lnSpc>
                  <a:spcPct val="130000"/>
                </a:lnSpc>
              </a:pPr>
              <a:r>
                <a:rPr lang="zh-CN" altLang="en-US" sz="2400" b="1">
                  <a:latin typeface="黑体" pitchFamily="49" charset="-122"/>
                </a:rPr>
                <a:t>功能</a:t>
              </a:r>
            </a:p>
          </p:txBody>
        </p:sp>
      </p:grpSp>
      <p:grpSp>
        <p:nvGrpSpPr>
          <p:cNvPr id="3" name="Group 10"/>
          <p:cNvGrpSpPr>
            <a:grpSpLocks/>
          </p:cNvGrpSpPr>
          <p:nvPr/>
        </p:nvGrpSpPr>
        <p:grpSpPr bwMode="auto">
          <a:xfrm>
            <a:off x="1028700" y="1052513"/>
            <a:ext cx="6602413" cy="1516062"/>
            <a:chOff x="648" y="663"/>
            <a:chExt cx="4159" cy="955"/>
          </a:xfrm>
        </p:grpSpPr>
        <p:sp>
          <p:nvSpPr>
            <p:cNvPr id="24582" name="AutoShape 6"/>
            <p:cNvSpPr>
              <a:spLocks/>
            </p:cNvSpPr>
            <p:nvPr/>
          </p:nvSpPr>
          <p:spPr bwMode="auto">
            <a:xfrm>
              <a:off x="1773" y="785"/>
              <a:ext cx="181" cy="776"/>
            </a:xfrm>
            <a:prstGeom prst="leftBrace">
              <a:avLst>
                <a:gd name="adj1" fmla="val 35727"/>
                <a:gd name="adj2" fmla="val 50000"/>
              </a:avLst>
            </a:prstGeom>
            <a:noFill/>
            <a:ln w="50800">
              <a:solidFill>
                <a:schemeClr val="accent2"/>
              </a:solidFill>
              <a:round/>
              <a:headEnd/>
              <a:tailEnd/>
            </a:ln>
          </p:spPr>
          <p:txBody>
            <a:bodyPr wrap="none" anchor="ctr"/>
            <a:lstStyle/>
            <a:p>
              <a:pPr algn="ctr"/>
              <a:endParaRPr lang="zh-CN" altLang="en-US" sz="2400">
                <a:ea typeface="宋体" pitchFamily="2" charset="-122"/>
              </a:endParaRPr>
            </a:p>
          </p:txBody>
        </p:sp>
        <p:sp>
          <p:nvSpPr>
            <p:cNvPr id="24583" name="Rectangle 7"/>
            <p:cNvSpPr>
              <a:spLocks noChangeArrowheads="1"/>
            </p:cNvSpPr>
            <p:nvPr/>
          </p:nvSpPr>
          <p:spPr bwMode="auto">
            <a:xfrm>
              <a:off x="648" y="1013"/>
              <a:ext cx="1081" cy="288"/>
            </a:xfrm>
            <a:prstGeom prst="rect">
              <a:avLst/>
            </a:prstGeom>
            <a:noFill/>
            <a:ln w="9525">
              <a:noFill/>
              <a:miter lim="800000"/>
              <a:headEnd/>
              <a:tailEnd/>
            </a:ln>
          </p:spPr>
          <p:txBody>
            <a:bodyPr wrap="none">
              <a:spAutoFit/>
            </a:bodyPr>
            <a:lstStyle/>
            <a:p>
              <a:r>
                <a:rPr lang="zh-CN" altLang="en-US" sz="2400" b="1"/>
                <a:t>最大营养物</a:t>
              </a:r>
            </a:p>
          </p:txBody>
        </p:sp>
        <p:sp>
          <p:nvSpPr>
            <p:cNvPr id="24584" name="Rectangle 8"/>
            <p:cNvSpPr>
              <a:spLocks noChangeArrowheads="1"/>
            </p:cNvSpPr>
            <p:nvPr/>
          </p:nvSpPr>
          <p:spPr bwMode="auto">
            <a:xfrm>
              <a:off x="1927" y="663"/>
              <a:ext cx="2880" cy="955"/>
            </a:xfrm>
            <a:prstGeom prst="rect">
              <a:avLst/>
            </a:prstGeom>
            <a:noFill/>
            <a:ln w="9525">
              <a:noFill/>
              <a:miter lim="800000"/>
              <a:headEnd/>
              <a:tailEnd/>
            </a:ln>
          </p:spPr>
          <p:txBody>
            <a:bodyPr>
              <a:spAutoFit/>
            </a:bodyPr>
            <a:lstStyle/>
            <a:p>
              <a:pPr>
                <a:lnSpc>
                  <a:spcPct val="130000"/>
                </a:lnSpc>
                <a:buClr>
                  <a:schemeClr val="accent2"/>
                </a:buClr>
                <a:buFont typeface="Wingdings" pitchFamily="2" charset="2"/>
                <a:buChar char="l"/>
              </a:pPr>
              <a:r>
                <a:rPr lang="zh-CN" altLang="en-US" sz="2400" b="1"/>
                <a:t>生命体最基本的要素；</a:t>
              </a:r>
            </a:p>
            <a:p>
              <a:pPr>
                <a:lnSpc>
                  <a:spcPct val="130000"/>
                </a:lnSpc>
                <a:buClr>
                  <a:schemeClr val="accent2"/>
                </a:buClr>
                <a:buFont typeface="Wingdings" pitchFamily="2" charset="2"/>
                <a:buChar char="l"/>
              </a:pPr>
              <a:r>
                <a:rPr lang="zh-CN" altLang="en-US" sz="2400" b="1"/>
                <a:t>需求量最大的营养物；</a:t>
              </a:r>
            </a:p>
            <a:p>
              <a:pPr>
                <a:lnSpc>
                  <a:spcPct val="130000"/>
                </a:lnSpc>
                <a:buClr>
                  <a:schemeClr val="accent2"/>
                </a:buClr>
                <a:buFont typeface="Wingdings" pitchFamily="2" charset="2"/>
                <a:buChar char="l"/>
              </a:pPr>
              <a:r>
                <a:rPr lang="zh-CN" altLang="en-US" sz="2400" b="1"/>
                <a:t>含量可达细胞的</a:t>
              </a:r>
              <a:r>
                <a:rPr lang="en-US" altLang="zh-CN" sz="2400" b="1"/>
                <a:t>70~90%</a:t>
              </a:r>
              <a:r>
                <a:rPr lang="en-US" altLang="zh-CN" sz="2400"/>
                <a:t> </a:t>
              </a:r>
              <a:r>
                <a:rPr lang="zh-CN" altLang="en-US" sz="2400"/>
                <a:t>。               </a:t>
              </a:r>
            </a:p>
          </p:txBody>
        </p:sp>
      </p:grpSp>
      <p:sp>
        <p:nvSpPr>
          <p:cNvPr id="33801" name="Rectangle 9"/>
          <p:cNvSpPr>
            <a:spLocks noChangeArrowheads="1"/>
          </p:cNvSpPr>
          <p:nvPr/>
        </p:nvSpPr>
        <p:spPr bwMode="auto">
          <a:xfrm>
            <a:off x="611188" y="2852738"/>
            <a:ext cx="7920037" cy="1397000"/>
          </a:xfrm>
          <a:prstGeom prst="rect">
            <a:avLst/>
          </a:prstGeom>
          <a:solidFill>
            <a:srgbClr val="FFFF99"/>
          </a:solidFill>
          <a:ln w="25400">
            <a:solidFill>
              <a:schemeClr val="accent2"/>
            </a:solidFill>
            <a:prstDash val="sysDot"/>
            <a:miter lim="800000"/>
            <a:headEnd/>
            <a:tailEnd/>
          </a:ln>
        </p:spPr>
        <p:txBody>
          <a:bodyPr/>
          <a:lstStyle/>
          <a:p>
            <a:pPr marL="342900" indent="-342900">
              <a:spcBef>
                <a:spcPct val="20000"/>
              </a:spcBef>
              <a:buClr>
                <a:schemeClr val="accent2"/>
              </a:buClr>
              <a:buFont typeface="Wingdings" pitchFamily="2" charset="2"/>
              <a:buChar char="l"/>
            </a:pPr>
            <a:r>
              <a:rPr lang="zh-CN" altLang="en-US" sz="2400" b="1" dirty="0"/>
              <a:t>营养体： 细菌约 </a:t>
            </a:r>
            <a:r>
              <a:rPr lang="en-US" altLang="zh-CN" sz="2400" b="1" dirty="0"/>
              <a:t>80%</a:t>
            </a:r>
            <a:r>
              <a:rPr lang="zh-CN" altLang="en-US" sz="2400" b="1" dirty="0"/>
              <a:t>，酵母约 </a:t>
            </a:r>
            <a:r>
              <a:rPr lang="en-US" altLang="zh-CN" sz="2400" b="1" dirty="0"/>
              <a:t>75%</a:t>
            </a:r>
            <a:r>
              <a:rPr lang="zh-CN" altLang="en-US" sz="2400" b="1" dirty="0"/>
              <a:t>，霉菌约 </a:t>
            </a:r>
            <a:r>
              <a:rPr lang="en-US" altLang="zh-CN" sz="2400" b="1" dirty="0"/>
              <a:t>85%</a:t>
            </a:r>
            <a:r>
              <a:rPr lang="zh-CN" altLang="en-US" sz="2400" b="1" dirty="0"/>
              <a:t>；</a:t>
            </a:r>
          </a:p>
          <a:p>
            <a:pPr marL="342900" indent="-342900">
              <a:spcBef>
                <a:spcPct val="20000"/>
              </a:spcBef>
              <a:buClr>
                <a:schemeClr val="accent2"/>
              </a:buClr>
              <a:buFont typeface="Wingdings" pitchFamily="2" charset="2"/>
              <a:buChar char="l"/>
            </a:pPr>
            <a:r>
              <a:rPr lang="zh-CN" altLang="en-US" sz="2400" b="1" dirty="0"/>
              <a:t>霉菌孢子：约 </a:t>
            </a:r>
            <a:r>
              <a:rPr lang="en-US" altLang="zh-CN" sz="2400" b="1" dirty="0"/>
              <a:t>39%</a:t>
            </a:r>
            <a:r>
              <a:rPr lang="zh-CN" altLang="en-US" sz="2400" b="1" dirty="0"/>
              <a:t>；</a:t>
            </a:r>
          </a:p>
          <a:p>
            <a:pPr marL="342900" indent="-342900">
              <a:spcBef>
                <a:spcPct val="20000"/>
              </a:spcBef>
              <a:buClr>
                <a:schemeClr val="accent2"/>
              </a:buClr>
              <a:buFont typeface="Wingdings" pitchFamily="2" charset="2"/>
              <a:buChar char="l"/>
            </a:pPr>
            <a:r>
              <a:rPr lang="zh-CN" altLang="en-US" sz="2400" b="1" dirty="0"/>
              <a:t>细菌芽胞：芽胞核心极低。</a:t>
            </a:r>
          </a:p>
        </p:txBody>
      </p:sp>
      <p:sp>
        <p:nvSpPr>
          <p:cNvPr id="12" name="Text Box 2"/>
          <p:cNvSpPr txBox="1">
            <a:spLocks noChangeArrowheads="1"/>
          </p:cNvSpPr>
          <p:nvPr/>
        </p:nvSpPr>
        <p:spPr bwMode="auto">
          <a:xfrm>
            <a:off x="5429256" y="38377"/>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第一节 </a:t>
            </a:r>
            <a:r>
              <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rPr>
              <a:t>微生物的</a:t>
            </a:r>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营养要求</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801"/>
                                        </p:tgtEl>
                                        <p:attrNameLst>
                                          <p:attrName>style.visibility</p:attrName>
                                        </p:attrNameLst>
                                      </p:cBhvr>
                                      <p:to>
                                        <p:strVal val="visible"/>
                                      </p:to>
                                    </p:set>
                                    <p:animEffect transition="in" filter="dissolve">
                                      <p:cBhvr>
                                        <p:cTn id="12" dur="500"/>
                                        <p:tgtEl>
                                          <p:spTgt spid="338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28794" y="0"/>
            <a:ext cx="4923143" cy="584775"/>
          </a:xfrm>
          <a:prstGeom prst="rect">
            <a:avLst/>
          </a:prstGeom>
          <a:noFill/>
          <a:ln w="9525">
            <a:noFill/>
            <a:miter lim="800000"/>
            <a:headEnd/>
            <a:tailEnd/>
          </a:ln>
          <a:effectLst/>
        </p:spPr>
        <p:txBody>
          <a:bodyPr wrap="none">
            <a:spAutoFit/>
          </a:bodyPr>
          <a:lstStyle/>
          <a:p>
            <a:pPr eaLnBrk="1" hangingPunct="1"/>
            <a:r>
              <a:rPr lang="zh-CN" altLang="en-US" sz="3200" b="1" dirty="0" smtClean="0">
                <a:solidFill>
                  <a:srgbClr val="FFC000"/>
                </a:solidFill>
                <a:latin typeface="黑体" pitchFamily="49" charset="-122"/>
              </a:rPr>
              <a:t>第二节 </a:t>
            </a:r>
            <a:r>
              <a:rPr lang="zh-CN" altLang="en-US" sz="3200" b="1" dirty="0">
                <a:solidFill>
                  <a:srgbClr val="FFC000"/>
                </a:solidFill>
                <a:latin typeface="黑体" pitchFamily="49" charset="-122"/>
              </a:rPr>
              <a:t>微生物的</a:t>
            </a:r>
            <a:r>
              <a:rPr lang="zh-CN" altLang="en-US" sz="3200" b="1" dirty="0" smtClean="0">
                <a:solidFill>
                  <a:srgbClr val="FFC000"/>
                </a:solidFill>
                <a:latin typeface="黑体" pitchFamily="49" charset="-122"/>
              </a:rPr>
              <a:t>营养类型</a:t>
            </a:r>
            <a:endParaRPr lang="zh-CN" altLang="en-US" sz="3200" b="1" dirty="0">
              <a:solidFill>
                <a:srgbClr val="FFC000"/>
              </a:solidFill>
              <a:latin typeface="黑体" pitchFamily="49" charset="-122"/>
            </a:endParaRPr>
          </a:p>
        </p:txBody>
      </p:sp>
      <p:sp>
        <p:nvSpPr>
          <p:cNvPr id="4" name="Text Box 4"/>
          <p:cNvSpPr txBox="1">
            <a:spLocks noChangeArrowheads="1"/>
          </p:cNvSpPr>
          <p:nvPr/>
        </p:nvSpPr>
        <p:spPr bwMode="auto">
          <a:xfrm>
            <a:off x="304800" y="2465390"/>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5" name="Text Box 8"/>
          <p:cNvSpPr txBox="1">
            <a:spLocks noChangeArrowheads="1"/>
          </p:cNvSpPr>
          <p:nvPr/>
        </p:nvSpPr>
        <p:spPr bwMode="auto">
          <a:xfrm>
            <a:off x="4419600" y="2061056"/>
            <a:ext cx="3278462" cy="461665"/>
          </a:xfrm>
          <a:prstGeom prst="rect">
            <a:avLst/>
          </a:prstGeom>
          <a:noFill/>
          <a:ln w="9525">
            <a:noFill/>
            <a:miter lim="800000"/>
            <a:headEnd/>
            <a:tailEnd/>
          </a:ln>
          <a:effectLst/>
        </p:spPr>
        <p:txBody>
          <a:bodyPr wrap="none">
            <a:spAutoFit/>
          </a:bodyPr>
          <a:lstStyle/>
          <a:p>
            <a:pPr eaLnBrk="1" hangingPunct="1"/>
            <a:r>
              <a:rPr lang="zh-CN" altLang="en-US" sz="2400" b="1" dirty="0">
                <a:solidFill>
                  <a:srgbClr val="92D050"/>
                </a:solidFill>
                <a:ea typeface="黑体" pitchFamily="2" charset="-122"/>
              </a:rPr>
              <a:t>异养型</a:t>
            </a:r>
            <a:r>
              <a:rPr lang="zh-CN" altLang="en-US" sz="2400" b="1" dirty="0" smtClean="0">
                <a:solidFill>
                  <a:srgbClr val="92D050"/>
                </a:solidFill>
                <a:ea typeface="黑体" pitchFamily="2" charset="-122"/>
              </a:rPr>
              <a:t>生物：</a:t>
            </a:r>
            <a:r>
              <a:rPr lang="zh-CN" altLang="en-US" sz="2400" b="1" dirty="0" smtClean="0">
                <a:solidFill>
                  <a:schemeClr val="bg1"/>
                </a:solidFill>
                <a:ea typeface="黑体" pitchFamily="2" charset="-122"/>
              </a:rPr>
              <a:t>无机碳源</a:t>
            </a:r>
            <a:endParaRPr lang="zh-CN" altLang="en-US" sz="2400" b="1" dirty="0">
              <a:solidFill>
                <a:schemeClr val="bg1"/>
              </a:solidFill>
              <a:ea typeface="黑体" pitchFamily="2" charset="-122"/>
            </a:endParaRPr>
          </a:p>
        </p:txBody>
      </p:sp>
      <p:sp>
        <p:nvSpPr>
          <p:cNvPr id="6" name="Text Box 9"/>
          <p:cNvSpPr txBox="1">
            <a:spLocks noChangeArrowheads="1"/>
          </p:cNvSpPr>
          <p:nvPr/>
        </p:nvSpPr>
        <p:spPr bwMode="auto">
          <a:xfrm>
            <a:off x="4419600" y="1000108"/>
            <a:ext cx="3278462" cy="461665"/>
          </a:xfrm>
          <a:prstGeom prst="rect">
            <a:avLst/>
          </a:prstGeom>
          <a:noFill/>
          <a:ln w="9525">
            <a:noFill/>
            <a:miter lim="800000"/>
            <a:headEnd/>
            <a:tailEnd/>
          </a:ln>
          <a:effectLst/>
        </p:spPr>
        <p:txBody>
          <a:bodyPr wrap="none">
            <a:spAutoFit/>
          </a:bodyPr>
          <a:lstStyle/>
          <a:p>
            <a:pPr eaLnBrk="1" hangingPunct="1"/>
            <a:r>
              <a:rPr lang="zh-CN" altLang="en-US" sz="2400" b="1" dirty="0">
                <a:solidFill>
                  <a:srgbClr val="92D050"/>
                </a:solidFill>
                <a:ea typeface="黑体" pitchFamily="2" charset="-122"/>
              </a:rPr>
              <a:t>自养型</a:t>
            </a:r>
            <a:r>
              <a:rPr lang="zh-CN" altLang="en-US" sz="2400" b="1" dirty="0" smtClean="0">
                <a:solidFill>
                  <a:srgbClr val="92D050"/>
                </a:solidFill>
                <a:ea typeface="黑体" pitchFamily="2" charset="-122"/>
              </a:rPr>
              <a:t>生物：</a:t>
            </a:r>
            <a:r>
              <a:rPr lang="zh-CN" altLang="en-US" sz="2400" b="1" dirty="0" smtClean="0">
                <a:solidFill>
                  <a:schemeClr val="bg1"/>
                </a:solidFill>
                <a:ea typeface="黑体" pitchFamily="2" charset="-122"/>
              </a:rPr>
              <a:t>有机碳源</a:t>
            </a:r>
            <a:endParaRPr lang="zh-CN" altLang="en-US" sz="2400" b="1" dirty="0">
              <a:solidFill>
                <a:schemeClr val="bg1"/>
              </a:solidFill>
              <a:ea typeface="黑体" pitchFamily="2" charset="-122"/>
            </a:endParaRPr>
          </a:p>
        </p:txBody>
      </p:sp>
      <p:sp>
        <p:nvSpPr>
          <p:cNvPr id="7" name="Text Box 10"/>
          <p:cNvSpPr txBox="1">
            <a:spLocks noChangeArrowheads="1"/>
          </p:cNvSpPr>
          <p:nvPr/>
        </p:nvSpPr>
        <p:spPr bwMode="auto">
          <a:xfrm>
            <a:off x="285720" y="1428736"/>
            <a:ext cx="3586238" cy="830997"/>
          </a:xfrm>
          <a:prstGeom prst="rect">
            <a:avLst/>
          </a:prstGeom>
          <a:solidFill>
            <a:srgbClr val="0000FF"/>
          </a:solidFill>
          <a:ln w="9525">
            <a:solidFill>
              <a:srgbClr val="FF9900"/>
            </a:solidFill>
            <a:miter lim="800000"/>
            <a:headEnd/>
            <a:tailEnd/>
          </a:ln>
          <a:effectLst/>
        </p:spPr>
        <p:txBody>
          <a:bodyPr wrap="none">
            <a:spAutoFit/>
          </a:bodyPr>
          <a:lstStyle/>
          <a:p>
            <a:pPr eaLnBrk="1" hangingPunct="1"/>
            <a:r>
              <a:rPr lang="en-US" altLang="zh-CN" sz="2400" b="1" dirty="0" smtClean="0">
                <a:solidFill>
                  <a:schemeClr val="bg1"/>
                </a:solidFill>
                <a:ea typeface="黑体" pitchFamily="2" charset="-122"/>
              </a:rPr>
              <a:t>1. </a:t>
            </a:r>
            <a:r>
              <a:rPr lang="zh-CN" altLang="en-US" sz="2400" b="1" dirty="0" smtClean="0">
                <a:solidFill>
                  <a:schemeClr val="bg1"/>
                </a:solidFill>
                <a:ea typeface="黑体" pitchFamily="2" charset="-122"/>
              </a:rPr>
              <a:t>生长</a:t>
            </a:r>
            <a:r>
              <a:rPr lang="zh-CN" altLang="en-US" sz="2400" b="1" dirty="0">
                <a:solidFill>
                  <a:schemeClr val="bg1"/>
                </a:solidFill>
                <a:ea typeface="黑体" pitchFamily="2" charset="-122"/>
              </a:rPr>
              <a:t>所需要的</a:t>
            </a:r>
            <a:r>
              <a:rPr lang="zh-CN" altLang="en-US" sz="2400" b="1" dirty="0" smtClean="0">
                <a:solidFill>
                  <a:schemeClr val="bg1"/>
                </a:solidFill>
                <a:ea typeface="黑体" pitchFamily="2" charset="-122"/>
              </a:rPr>
              <a:t>营养物质</a:t>
            </a:r>
            <a:endParaRPr lang="en-US" altLang="zh-CN" sz="2400" b="1" dirty="0" smtClean="0">
              <a:solidFill>
                <a:schemeClr val="bg1"/>
              </a:solidFill>
              <a:ea typeface="黑体" pitchFamily="2" charset="-122"/>
            </a:endParaRPr>
          </a:p>
          <a:p>
            <a:pPr eaLnBrk="1" hangingPunct="1"/>
            <a:r>
              <a:rPr lang="zh-CN" altLang="en-US" sz="2400" b="1" dirty="0" smtClean="0">
                <a:solidFill>
                  <a:schemeClr val="bg1"/>
                </a:solidFill>
                <a:ea typeface="黑体" pitchFamily="2" charset="-122"/>
              </a:rPr>
              <a:t>（碳源）</a:t>
            </a:r>
            <a:endParaRPr lang="zh-CN" altLang="en-US" sz="2400" b="1" dirty="0">
              <a:solidFill>
                <a:schemeClr val="bg1"/>
              </a:solidFill>
              <a:ea typeface="黑体" pitchFamily="2" charset="-122"/>
            </a:endParaRPr>
          </a:p>
        </p:txBody>
      </p:sp>
      <p:sp>
        <p:nvSpPr>
          <p:cNvPr id="8" name="AutoShape 11"/>
          <p:cNvSpPr>
            <a:spLocks/>
          </p:cNvSpPr>
          <p:nvPr/>
        </p:nvSpPr>
        <p:spPr bwMode="auto">
          <a:xfrm>
            <a:off x="3926328" y="1276352"/>
            <a:ext cx="457200" cy="1143000"/>
          </a:xfrm>
          <a:prstGeom prst="leftBrace">
            <a:avLst>
              <a:gd name="adj1" fmla="val 20833"/>
              <a:gd name="adj2" fmla="val 50000"/>
            </a:avLst>
          </a:prstGeom>
          <a:noFill/>
          <a:ln w="41275">
            <a:solidFill>
              <a:srgbClr val="008000"/>
            </a:solidFill>
            <a:round/>
            <a:headEnd/>
            <a:tailEnd/>
          </a:ln>
          <a:effectLst/>
        </p:spPr>
        <p:txBody>
          <a:bodyPr wrap="none" anchor="ctr">
            <a:spAutoFit/>
          </a:bodyPr>
          <a:lstStyle/>
          <a:p>
            <a:endParaRPr lang="zh-CN" altLang="en-US"/>
          </a:p>
        </p:txBody>
      </p:sp>
      <p:sp>
        <p:nvSpPr>
          <p:cNvPr id="9" name="Text Box 12"/>
          <p:cNvSpPr txBox="1">
            <a:spLocks noChangeArrowheads="1"/>
          </p:cNvSpPr>
          <p:nvPr/>
        </p:nvSpPr>
        <p:spPr bwMode="auto">
          <a:xfrm>
            <a:off x="357158" y="3110211"/>
            <a:ext cx="4204997" cy="461665"/>
          </a:xfrm>
          <a:prstGeom prst="rect">
            <a:avLst/>
          </a:prstGeom>
          <a:solidFill>
            <a:srgbClr val="0000FF"/>
          </a:solidFill>
          <a:ln w="9525">
            <a:solidFill>
              <a:srgbClr val="FF9900"/>
            </a:solidFill>
            <a:miter lim="800000"/>
            <a:headEnd/>
            <a:tailEnd/>
          </a:ln>
          <a:effectLst/>
        </p:spPr>
        <p:txBody>
          <a:bodyPr wrap="none">
            <a:spAutoFit/>
          </a:bodyPr>
          <a:lstStyle/>
          <a:p>
            <a:pPr eaLnBrk="1" hangingPunct="1"/>
            <a:r>
              <a:rPr lang="en-US" altLang="zh-CN" sz="2400" b="1" dirty="0" smtClean="0">
                <a:solidFill>
                  <a:schemeClr val="bg1"/>
                </a:solidFill>
                <a:ea typeface="黑体" pitchFamily="2" charset="-122"/>
              </a:rPr>
              <a:t>2. </a:t>
            </a:r>
            <a:r>
              <a:rPr lang="zh-CN" altLang="en-US" sz="2400" b="1" dirty="0" smtClean="0">
                <a:solidFill>
                  <a:schemeClr val="bg1"/>
                </a:solidFill>
                <a:ea typeface="黑体" pitchFamily="2" charset="-122"/>
              </a:rPr>
              <a:t>生物</a:t>
            </a:r>
            <a:r>
              <a:rPr lang="zh-CN" altLang="en-US" sz="2400" b="1" dirty="0">
                <a:solidFill>
                  <a:schemeClr val="bg1"/>
                </a:solidFill>
                <a:ea typeface="黑体" pitchFamily="2" charset="-122"/>
              </a:rPr>
              <a:t>生长过程中能量的来源</a:t>
            </a:r>
          </a:p>
        </p:txBody>
      </p:sp>
      <p:sp>
        <p:nvSpPr>
          <p:cNvPr id="10" name="AutoShape 13"/>
          <p:cNvSpPr>
            <a:spLocks/>
          </p:cNvSpPr>
          <p:nvPr/>
        </p:nvSpPr>
        <p:spPr bwMode="auto">
          <a:xfrm>
            <a:off x="4614866" y="2795794"/>
            <a:ext cx="457200" cy="1143000"/>
          </a:xfrm>
          <a:prstGeom prst="leftBrace">
            <a:avLst>
              <a:gd name="adj1" fmla="val 20833"/>
              <a:gd name="adj2" fmla="val 50000"/>
            </a:avLst>
          </a:prstGeom>
          <a:noFill/>
          <a:ln w="41275">
            <a:solidFill>
              <a:srgbClr val="008000"/>
            </a:solidFill>
            <a:round/>
            <a:headEnd/>
            <a:tailEnd/>
          </a:ln>
          <a:effectLst/>
        </p:spPr>
        <p:txBody>
          <a:bodyPr wrap="none" anchor="ctr">
            <a:spAutoFit/>
          </a:bodyPr>
          <a:lstStyle/>
          <a:p>
            <a:endParaRPr lang="zh-CN" altLang="en-US"/>
          </a:p>
        </p:txBody>
      </p:sp>
      <p:sp>
        <p:nvSpPr>
          <p:cNvPr id="11" name="Text Box 14"/>
          <p:cNvSpPr txBox="1">
            <a:spLocks noChangeArrowheads="1"/>
          </p:cNvSpPr>
          <p:nvPr/>
        </p:nvSpPr>
        <p:spPr bwMode="auto">
          <a:xfrm>
            <a:off x="4999052" y="2571744"/>
            <a:ext cx="2659702" cy="461665"/>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光能</a:t>
            </a:r>
            <a:r>
              <a:rPr lang="zh-CN" altLang="en-US" sz="2400" b="1" dirty="0" smtClean="0">
                <a:solidFill>
                  <a:schemeClr val="folHlink"/>
                </a:solidFill>
                <a:ea typeface="黑体" pitchFamily="2" charset="-122"/>
              </a:rPr>
              <a:t>营养型：</a:t>
            </a:r>
            <a:r>
              <a:rPr lang="zh-CN" altLang="en-US" sz="2400" b="1" dirty="0" smtClean="0">
                <a:solidFill>
                  <a:schemeClr val="bg1"/>
                </a:solidFill>
                <a:ea typeface="黑体" pitchFamily="2" charset="-122"/>
              </a:rPr>
              <a:t>光能</a:t>
            </a:r>
            <a:endParaRPr lang="zh-CN" altLang="en-US" sz="2400" b="1" dirty="0">
              <a:solidFill>
                <a:schemeClr val="bg1"/>
              </a:solidFill>
              <a:ea typeface="黑体" pitchFamily="2" charset="-122"/>
            </a:endParaRPr>
          </a:p>
        </p:txBody>
      </p:sp>
      <p:sp>
        <p:nvSpPr>
          <p:cNvPr id="12" name="Text Box 15"/>
          <p:cNvSpPr txBox="1">
            <a:spLocks noChangeArrowheads="1"/>
          </p:cNvSpPr>
          <p:nvPr/>
        </p:nvSpPr>
        <p:spPr bwMode="auto">
          <a:xfrm>
            <a:off x="4999052" y="3686180"/>
            <a:ext cx="2969083" cy="461665"/>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化能营养</a:t>
            </a:r>
            <a:r>
              <a:rPr lang="zh-CN" altLang="en-US" sz="2400" b="1" dirty="0" smtClean="0">
                <a:solidFill>
                  <a:schemeClr val="folHlink"/>
                </a:solidFill>
                <a:ea typeface="黑体" pitchFamily="2" charset="-122"/>
              </a:rPr>
              <a:t>型：</a:t>
            </a:r>
            <a:r>
              <a:rPr lang="zh-CN" altLang="en-US" sz="2400" b="1" dirty="0" smtClean="0">
                <a:solidFill>
                  <a:schemeClr val="bg1"/>
                </a:solidFill>
                <a:ea typeface="黑体" pitchFamily="2" charset="-122"/>
              </a:rPr>
              <a:t>化学能</a:t>
            </a:r>
            <a:endParaRPr lang="zh-CN" altLang="en-US" sz="2400" b="1" dirty="0">
              <a:solidFill>
                <a:schemeClr val="bg1"/>
              </a:solidFill>
              <a:ea typeface="黑体" pitchFamily="2" charset="-122"/>
            </a:endParaRPr>
          </a:p>
        </p:txBody>
      </p:sp>
      <p:sp>
        <p:nvSpPr>
          <p:cNvPr id="13" name="AutoShape 16"/>
          <p:cNvSpPr>
            <a:spLocks noChangeArrowheads="1"/>
          </p:cNvSpPr>
          <p:nvPr/>
        </p:nvSpPr>
        <p:spPr bwMode="auto">
          <a:xfrm>
            <a:off x="381000" y="3929066"/>
            <a:ext cx="7620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00"/>
          </a:solidFill>
          <a:ln w="9525">
            <a:noFill/>
            <a:miter lim="800000"/>
            <a:headEnd/>
            <a:tailEnd/>
          </a:ln>
          <a:effectLst/>
        </p:spPr>
        <p:txBody>
          <a:bodyPr wrap="none" anchor="ctr">
            <a:spAutoFit/>
          </a:bodyPr>
          <a:lstStyle/>
          <a:p>
            <a:endParaRPr lang="zh-CN" altLang="en-US"/>
          </a:p>
        </p:txBody>
      </p:sp>
      <p:sp>
        <p:nvSpPr>
          <p:cNvPr id="14" name="Text Box 17"/>
          <p:cNvSpPr txBox="1">
            <a:spLocks noChangeArrowheads="1"/>
          </p:cNvSpPr>
          <p:nvPr/>
        </p:nvSpPr>
        <p:spPr bwMode="auto">
          <a:xfrm>
            <a:off x="142844" y="4454357"/>
            <a:ext cx="9156674" cy="2456057"/>
          </a:xfrm>
          <a:prstGeom prst="rect">
            <a:avLst/>
          </a:prstGeom>
          <a:solidFill>
            <a:schemeClr val="bg2"/>
          </a:solidFill>
          <a:ln w="47625">
            <a:solidFill>
              <a:srgbClr val="FF0000"/>
            </a:solidFill>
            <a:miter lim="800000"/>
            <a:headEnd/>
            <a:tailEnd/>
          </a:ln>
          <a:effectLst/>
        </p:spPr>
        <p:txBody>
          <a:bodyPr wrap="none">
            <a:spAutoFit/>
          </a:bodyPr>
          <a:lstStyle/>
          <a:p>
            <a:pPr>
              <a:lnSpc>
                <a:spcPct val="160000"/>
              </a:lnSpc>
            </a:pPr>
            <a:r>
              <a:rPr lang="zh-CN" altLang="en-US" sz="2400" b="1" dirty="0" smtClean="0">
                <a:solidFill>
                  <a:schemeClr val="folHlink"/>
                </a:solidFill>
                <a:ea typeface="黑体" pitchFamily="2" charset="-122"/>
              </a:rPr>
              <a:t>光能自养</a:t>
            </a:r>
            <a:r>
              <a:rPr lang="zh-CN" altLang="en-US" sz="2400" b="1" dirty="0">
                <a:solidFill>
                  <a:schemeClr val="folHlink"/>
                </a:solidFill>
                <a:ea typeface="黑体" pitchFamily="2" charset="-122"/>
              </a:rPr>
              <a:t>型：</a:t>
            </a:r>
            <a:r>
              <a:rPr lang="zh-CN" altLang="en-US" sz="2400" b="1" dirty="0">
                <a:ea typeface="黑体" pitchFamily="2" charset="-122"/>
              </a:rPr>
              <a:t>以光为能源，不依赖任何有机物即可正常生长</a:t>
            </a:r>
          </a:p>
          <a:p>
            <a:pPr>
              <a:lnSpc>
                <a:spcPct val="160000"/>
              </a:lnSpc>
            </a:pPr>
            <a:r>
              <a:rPr lang="zh-CN" altLang="en-US" sz="2400" b="1" dirty="0" smtClean="0">
                <a:solidFill>
                  <a:schemeClr val="folHlink"/>
                </a:solidFill>
                <a:ea typeface="黑体" pitchFamily="2" charset="-122"/>
              </a:rPr>
              <a:t>光能异养</a:t>
            </a:r>
            <a:r>
              <a:rPr lang="zh-CN" altLang="en-US" sz="2400" b="1" dirty="0">
                <a:solidFill>
                  <a:schemeClr val="folHlink"/>
                </a:solidFill>
                <a:ea typeface="黑体" pitchFamily="2" charset="-122"/>
              </a:rPr>
              <a:t>型：</a:t>
            </a:r>
            <a:r>
              <a:rPr lang="zh-CN" altLang="en-US" sz="2400" b="1" dirty="0">
                <a:ea typeface="黑体" pitchFamily="2" charset="-122"/>
              </a:rPr>
              <a:t>以光为能源，但生长需要一定的有机营养</a:t>
            </a:r>
          </a:p>
          <a:p>
            <a:pPr>
              <a:lnSpc>
                <a:spcPct val="160000"/>
              </a:lnSpc>
            </a:pPr>
            <a:r>
              <a:rPr lang="zh-CN" altLang="en-US" sz="2400" b="1" dirty="0" smtClean="0">
                <a:solidFill>
                  <a:schemeClr val="folHlink"/>
                </a:solidFill>
                <a:ea typeface="黑体" pitchFamily="2" charset="-122"/>
              </a:rPr>
              <a:t>化能自养</a:t>
            </a:r>
            <a:r>
              <a:rPr lang="zh-CN" altLang="en-US" sz="2400" b="1" dirty="0">
                <a:solidFill>
                  <a:schemeClr val="folHlink"/>
                </a:solidFill>
                <a:ea typeface="黑体" pitchFamily="2" charset="-122"/>
              </a:rPr>
              <a:t>型：</a:t>
            </a:r>
            <a:r>
              <a:rPr lang="zh-CN" altLang="en-US" sz="2400" b="1" dirty="0">
                <a:ea typeface="黑体" pitchFamily="2" charset="-122"/>
              </a:rPr>
              <a:t>以无机物的氧化获得能量，生长不依赖有机营养物</a:t>
            </a:r>
          </a:p>
          <a:p>
            <a:pPr>
              <a:lnSpc>
                <a:spcPct val="160000"/>
              </a:lnSpc>
            </a:pPr>
            <a:r>
              <a:rPr lang="zh-CN" altLang="en-US" sz="2400" b="1" dirty="0">
                <a:solidFill>
                  <a:schemeClr val="folHlink"/>
                </a:solidFill>
                <a:ea typeface="黑体" pitchFamily="2" charset="-122"/>
              </a:rPr>
              <a:t>化</a:t>
            </a:r>
            <a:r>
              <a:rPr lang="zh-CN" altLang="en-US" sz="2400" b="1" dirty="0" smtClean="0">
                <a:solidFill>
                  <a:schemeClr val="folHlink"/>
                </a:solidFill>
                <a:ea typeface="黑体" pitchFamily="2" charset="-122"/>
              </a:rPr>
              <a:t>能异养</a:t>
            </a:r>
            <a:r>
              <a:rPr lang="zh-CN" altLang="en-US" sz="2400" b="1" dirty="0">
                <a:solidFill>
                  <a:schemeClr val="folHlink"/>
                </a:solidFill>
                <a:ea typeface="黑体" pitchFamily="2" charset="-122"/>
              </a:rPr>
              <a:t>型：</a:t>
            </a:r>
            <a:r>
              <a:rPr lang="zh-CN" altLang="en-US" sz="2400" b="1" dirty="0">
                <a:ea typeface="黑体" pitchFamily="2" charset="-122"/>
              </a:rPr>
              <a:t>以有机物的氧化获得能量，生长依赖于有机营养物质</a:t>
            </a:r>
          </a:p>
        </p:txBody>
      </p:sp>
      <p:sp>
        <p:nvSpPr>
          <p:cNvPr id="16" name="TextBox 15"/>
          <p:cNvSpPr txBox="1"/>
          <p:nvPr/>
        </p:nvSpPr>
        <p:spPr>
          <a:xfrm>
            <a:off x="357158" y="928670"/>
            <a:ext cx="1428760" cy="461665"/>
          </a:xfrm>
          <a:prstGeom prst="rect">
            <a:avLst/>
          </a:prstGeom>
          <a:noFill/>
        </p:spPr>
        <p:txBody>
          <a:bodyPr wrap="square" rtlCol="0">
            <a:spAutoFit/>
          </a:bodyPr>
          <a:lstStyle/>
          <a:p>
            <a:r>
              <a:rPr lang="zh-CN" altLang="en-US" sz="2400" b="1" dirty="0" smtClean="0">
                <a:solidFill>
                  <a:srgbClr val="FFFF00"/>
                </a:solidFill>
              </a:rPr>
              <a:t>划分依据：</a:t>
            </a:r>
            <a:endParaRPr lang="zh-CN" altLang="en-US" sz="24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500"/>
                            </p:stCondLst>
                            <p:childTnLst>
                              <p:par>
                                <p:cTn id="37" presetID="2" presetClass="entr" presetSubtype="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1"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1"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0-#ppt_h/2"/>
                                          </p:val>
                                        </p:tav>
                                        <p:tav tm="100000">
                                          <p:val>
                                            <p:strVal val="#ppt_y"/>
                                          </p:val>
                                        </p:tav>
                                      </p:tavLst>
                                    </p:anim>
                                  </p:childTnLst>
                                </p:cTn>
                              </p:par>
                            </p:childTnLst>
                          </p:cTn>
                        </p:par>
                        <p:par>
                          <p:cTn id="52" fill="hold">
                            <p:stCondLst>
                              <p:cond delay="500"/>
                            </p:stCondLst>
                            <p:childTnLst>
                              <p:par>
                                <p:cTn id="53" presetID="2" presetClass="entr" presetSubtype="12"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0-#ppt_w/2"/>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nimBg="1" autoUpdateAnimBg="0"/>
      <p:bldP spid="8" grpId="0" animBg="1"/>
      <p:bldP spid="9" grpId="0" animBg="1" autoUpdateAnimBg="0"/>
      <p:bldP spid="10" grpId="0" animBg="1"/>
      <p:bldP spid="11" grpId="0" autoUpdateAnimBg="0"/>
      <p:bldP spid="12" grpId="0" autoUpdateAnimBg="0"/>
      <p:bldP spid="13" grpId="0" animBg="1"/>
      <p:bldP spid="14"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p:cNvSpPr txBox="1">
            <a:spLocks noChangeArrowheads="1"/>
          </p:cNvSpPr>
          <p:nvPr/>
        </p:nvSpPr>
        <p:spPr bwMode="auto">
          <a:xfrm>
            <a:off x="5572132" y="-104499"/>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第二节 </a:t>
            </a:r>
            <a:r>
              <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rPr>
              <a:t>微生物的</a:t>
            </a:r>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营养类型</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
        <p:nvSpPr>
          <p:cNvPr id="18" name="Text Box 6"/>
          <p:cNvSpPr txBox="1">
            <a:spLocks noChangeArrowheads="1"/>
          </p:cNvSpPr>
          <p:nvPr/>
        </p:nvSpPr>
        <p:spPr bwMode="auto">
          <a:xfrm>
            <a:off x="136525" y="714356"/>
            <a:ext cx="4941888"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1．光能无机自养型（光能自养型）</a:t>
            </a:r>
          </a:p>
        </p:txBody>
      </p:sp>
      <p:sp>
        <p:nvSpPr>
          <p:cNvPr id="19" name="Text Box 7"/>
          <p:cNvSpPr txBox="1">
            <a:spLocks noChangeArrowheads="1"/>
          </p:cNvSpPr>
          <p:nvPr/>
        </p:nvSpPr>
        <p:spPr bwMode="auto">
          <a:xfrm>
            <a:off x="762000" y="1536681"/>
            <a:ext cx="3942105" cy="523220"/>
          </a:xfrm>
          <a:prstGeom prst="rect">
            <a:avLst/>
          </a:prstGeom>
          <a:noFill/>
          <a:ln w="9525">
            <a:noFill/>
            <a:miter lim="800000"/>
            <a:headEnd/>
            <a:tailEnd/>
          </a:ln>
          <a:effectLst/>
        </p:spPr>
        <p:txBody>
          <a:bodyPr wrap="none">
            <a:spAutoFit/>
          </a:bodyPr>
          <a:lstStyle/>
          <a:p>
            <a:pPr eaLnBrk="1" hangingPunct="1"/>
            <a:r>
              <a:rPr lang="zh-CN" altLang="en-US" sz="1800" b="1" dirty="0">
                <a:solidFill>
                  <a:srgbClr val="FFC000"/>
                </a:solidFill>
                <a:ea typeface="黑体" pitchFamily="2" charset="-122"/>
              </a:rPr>
              <a:t>能以</a:t>
            </a:r>
            <a:r>
              <a:rPr lang="en-US" altLang="zh-CN" sz="2800" b="1" u="sng" dirty="0">
                <a:solidFill>
                  <a:schemeClr val="folHlink"/>
                </a:solidFill>
                <a:ea typeface="黑体" pitchFamily="2" charset="-122"/>
              </a:rPr>
              <a:t>CO</a:t>
            </a:r>
            <a:r>
              <a:rPr lang="en-US" altLang="zh-CN" sz="2800" b="1" u="sng" baseline="-25000" dirty="0">
                <a:solidFill>
                  <a:schemeClr val="folHlink"/>
                </a:solidFill>
                <a:ea typeface="黑体" pitchFamily="2" charset="-122"/>
              </a:rPr>
              <a:t>2</a:t>
            </a:r>
            <a:r>
              <a:rPr lang="zh-CN" altLang="en-US" sz="1800" b="1" dirty="0">
                <a:solidFill>
                  <a:srgbClr val="FFC000"/>
                </a:solidFill>
                <a:ea typeface="黑体" pitchFamily="2" charset="-122"/>
              </a:rPr>
              <a:t>为主要唯一或主要</a:t>
            </a:r>
            <a:r>
              <a:rPr lang="zh-CN" altLang="en-US" b="1" u="sng" dirty="0">
                <a:solidFill>
                  <a:schemeClr val="folHlink"/>
                </a:solidFill>
                <a:ea typeface="黑体" pitchFamily="2" charset="-122"/>
              </a:rPr>
              <a:t>碳源</a:t>
            </a:r>
            <a:r>
              <a:rPr lang="zh-CN" altLang="en-US" sz="2400" b="1" dirty="0">
                <a:solidFill>
                  <a:schemeClr val="tx2"/>
                </a:solidFill>
                <a:ea typeface="黑体" pitchFamily="2" charset="-122"/>
              </a:rPr>
              <a:t>；</a:t>
            </a:r>
            <a:endParaRPr lang="zh-CN" altLang="en-US" sz="2400" dirty="0">
              <a:ea typeface="黑体" pitchFamily="2" charset="-122"/>
            </a:endParaRPr>
          </a:p>
        </p:txBody>
      </p:sp>
      <p:sp>
        <p:nvSpPr>
          <p:cNvPr id="20" name="Text Box 8"/>
          <p:cNvSpPr txBox="1">
            <a:spLocks noChangeArrowheads="1"/>
          </p:cNvSpPr>
          <p:nvPr/>
        </p:nvSpPr>
        <p:spPr bwMode="auto">
          <a:xfrm>
            <a:off x="762000" y="2297094"/>
            <a:ext cx="4982454" cy="523220"/>
          </a:xfrm>
          <a:prstGeom prst="rect">
            <a:avLst/>
          </a:prstGeom>
          <a:noFill/>
          <a:ln w="9525">
            <a:noFill/>
            <a:miter lim="800000"/>
            <a:headEnd/>
            <a:tailEnd/>
          </a:ln>
          <a:effectLst/>
        </p:spPr>
        <p:txBody>
          <a:bodyPr wrap="none">
            <a:spAutoFit/>
          </a:bodyPr>
          <a:lstStyle/>
          <a:p>
            <a:pPr eaLnBrk="1" hangingPunct="1"/>
            <a:r>
              <a:rPr lang="zh-CN" altLang="en-US" sz="1800" b="1" dirty="0">
                <a:solidFill>
                  <a:srgbClr val="FFC000"/>
                </a:solidFill>
                <a:ea typeface="黑体" pitchFamily="2" charset="-122"/>
              </a:rPr>
              <a:t>进行</a:t>
            </a:r>
            <a:r>
              <a:rPr lang="zh-CN" altLang="en-US" sz="2800" b="1" u="sng" dirty="0">
                <a:solidFill>
                  <a:schemeClr val="folHlink"/>
                </a:solidFill>
                <a:ea typeface="黑体" pitchFamily="2" charset="-122"/>
              </a:rPr>
              <a:t>光合作用</a:t>
            </a:r>
            <a:r>
              <a:rPr lang="zh-CN" altLang="en-US" sz="1800" b="1" dirty="0">
                <a:solidFill>
                  <a:srgbClr val="FFC000"/>
                </a:solidFill>
                <a:ea typeface="黑体" pitchFamily="2" charset="-122"/>
              </a:rPr>
              <a:t>获取生长所需要的</a:t>
            </a:r>
            <a:r>
              <a:rPr lang="zh-CN" altLang="en-US" sz="2800" b="1" u="sng" dirty="0">
                <a:solidFill>
                  <a:schemeClr val="folHlink"/>
                </a:solidFill>
                <a:ea typeface="黑体" pitchFamily="2" charset="-122"/>
              </a:rPr>
              <a:t>能量</a:t>
            </a:r>
            <a:r>
              <a:rPr lang="zh-CN" altLang="en-US" sz="2400" b="1" dirty="0">
                <a:solidFill>
                  <a:schemeClr val="tx2"/>
                </a:solidFill>
                <a:ea typeface="黑体" pitchFamily="2" charset="-122"/>
              </a:rPr>
              <a:t>；</a:t>
            </a:r>
            <a:endParaRPr lang="zh-CN" altLang="en-US" sz="2400" dirty="0">
              <a:ea typeface="黑体" pitchFamily="2" charset="-122"/>
            </a:endParaRPr>
          </a:p>
        </p:txBody>
      </p:sp>
      <p:sp>
        <p:nvSpPr>
          <p:cNvPr id="21" name="Text Box 9"/>
          <p:cNvSpPr txBox="1">
            <a:spLocks noChangeArrowheads="1"/>
          </p:cNvSpPr>
          <p:nvPr/>
        </p:nvSpPr>
        <p:spPr bwMode="auto">
          <a:xfrm>
            <a:off x="762000" y="2962256"/>
            <a:ext cx="7924800" cy="892552"/>
          </a:xfrm>
          <a:prstGeom prst="rect">
            <a:avLst/>
          </a:prstGeom>
          <a:noFill/>
          <a:ln w="9525">
            <a:noFill/>
            <a:miter lim="800000"/>
            <a:headEnd/>
            <a:tailEnd/>
          </a:ln>
          <a:effectLst/>
        </p:spPr>
        <p:txBody>
          <a:bodyPr>
            <a:spAutoFit/>
          </a:bodyPr>
          <a:lstStyle/>
          <a:p>
            <a:r>
              <a:rPr lang="zh-CN" altLang="en-US" sz="1800" b="1" dirty="0">
                <a:solidFill>
                  <a:srgbClr val="FFC000"/>
                </a:solidFill>
                <a:ea typeface="黑体" pitchFamily="2" charset="-122"/>
              </a:rPr>
              <a:t>以</a:t>
            </a:r>
            <a:r>
              <a:rPr lang="zh-CN" altLang="en-US" sz="2800" b="1" u="sng" dirty="0">
                <a:solidFill>
                  <a:schemeClr val="folHlink"/>
                </a:solidFill>
                <a:ea typeface="黑体" pitchFamily="2" charset="-122"/>
              </a:rPr>
              <a:t>无机物</a:t>
            </a:r>
            <a:r>
              <a:rPr lang="zh-CN" altLang="en-US" sz="1800" b="1" dirty="0">
                <a:solidFill>
                  <a:srgbClr val="FFC000"/>
                </a:solidFill>
                <a:ea typeface="黑体" pitchFamily="2" charset="-122"/>
              </a:rPr>
              <a:t>如</a:t>
            </a:r>
            <a:r>
              <a:rPr lang="en-US" altLang="zh-CN" sz="1800" b="1" dirty="0">
                <a:solidFill>
                  <a:srgbClr val="FFC000"/>
                </a:solidFill>
                <a:ea typeface="黑体" pitchFamily="2" charset="-122"/>
              </a:rPr>
              <a:t>H</a:t>
            </a:r>
            <a:r>
              <a:rPr lang="en-US" altLang="zh-CN" sz="1800" b="1" baseline="-25000" dirty="0">
                <a:solidFill>
                  <a:srgbClr val="FFC000"/>
                </a:solidFill>
                <a:ea typeface="黑体" pitchFamily="2" charset="-122"/>
              </a:rPr>
              <a:t>2</a:t>
            </a:r>
            <a:r>
              <a:rPr lang="en-US" altLang="zh-CN" sz="1800" b="1" dirty="0">
                <a:solidFill>
                  <a:srgbClr val="FFC000"/>
                </a:solidFill>
                <a:ea typeface="黑体" pitchFamily="2" charset="-122"/>
              </a:rPr>
              <a:t>、H</a:t>
            </a:r>
            <a:r>
              <a:rPr lang="en-US" altLang="zh-CN" sz="1800" b="1" baseline="-25000" dirty="0">
                <a:solidFill>
                  <a:srgbClr val="FFC000"/>
                </a:solidFill>
                <a:ea typeface="黑体" pitchFamily="2" charset="-122"/>
              </a:rPr>
              <a:t>2</a:t>
            </a:r>
            <a:r>
              <a:rPr lang="en-US" altLang="zh-CN" sz="1800" b="1" dirty="0">
                <a:solidFill>
                  <a:srgbClr val="FFC000"/>
                </a:solidFill>
                <a:ea typeface="黑体" pitchFamily="2" charset="-122"/>
              </a:rPr>
              <a:t>S、</a:t>
            </a:r>
            <a:r>
              <a:rPr lang="en-US" altLang="zh-CN" sz="1800" b="1" dirty="0">
                <a:solidFill>
                  <a:srgbClr val="FFC000"/>
                </a:solidFill>
              </a:rPr>
              <a:t>H</a:t>
            </a:r>
            <a:r>
              <a:rPr lang="en-US" altLang="zh-CN" sz="1800" b="1" baseline="-25000" dirty="0">
                <a:solidFill>
                  <a:srgbClr val="FFC000"/>
                </a:solidFill>
              </a:rPr>
              <a:t>2</a:t>
            </a:r>
            <a:r>
              <a:rPr lang="en-US" altLang="zh-CN" sz="1800" b="1" dirty="0">
                <a:solidFill>
                  <a:srgbClr val="FFC000"/>
                </a:solidFill>
              </a:rPr>
              <a:t>O</a:t>
            </a:r>
            <a:r>
              <a:rPr lang="zh-CN" altLang="en-US" sz="1800" b="1" dirty="0">
                <a:solidFill>
                  <a:srgbClr val="FFC000"/>
                </a:solidFill>
              </a:rPr>
              <a:t>、</a:t>
            </a:r>
            <a:r>
              <a:rPr lang="en-US" altLang="zh-CN" sz="1800" b="1" dirty="0">
                <a:solidFill>
                  <a:srgbClr val="FFC000"/>
                </a:solidFill>
                <a:ea typeface="黑体" pitchFamily="2" charset="-122"/>
              </a:rPr>
              <a:t>S</a:t>
            </a:r>
            <a:r>
              <a:rPr lang="zh-CN" altLang="en-US" sz="1800" b="1" dirty="0">
                <a:solidFill>
                  <a:srgbClr val="FFC000"/>
                </a:solidFill>
                <a:ea typeface="黑体" pitchFamily="2" charset="-122"/>
              </a:rPr>
              <a:t>等作为供氢体或</a:t>
            </a:r>
            <a:r>
              <a:rPr lang="zh-CN" altLang="en-US" sz="2800" b="1" u="sng" dirty="0">
                <a:solidFill>
                  <a:schemeClr val="folHlink"/>
                </a:solidFill>
                <a:ea typeface="黑体" pitchFamily="2" charset="-122"/>
              </a:rPr>
              <a:t>电子供体</a:t>
            </a:r>
            <a:r>
              <a:rPr lang="zh-CN" altLang="en-US" sz="1800" b="1" dirty="0">
                <a:solidFill>
                  <a:schemeClr val="tx2"/>
                </a:solidFill>
                <a:ea typeface="黑体" pitchFamily="2" charset="-122"/>
              </a:rPr>
              <a:t>，</a:t>
            </a:r>
          </a:p>
          <a:p>
            <a:r>
              <a:rPr lang="zh-CN" altLang="en-US" sz="2400" b="1" dirty="0">
                <a:solidFill>
                  <a:schemeClr val="accent1"/>
                </a:solidFill>
                <a:ea typeface="黑体" pitchFamily="2" charset="-122"/>
              </a:rPr>
              <a:t>使</a:t>
            </a:r>
            <a:r>
              <a:rPr lang="en-US" altLang="zh-CN" sz="2400" b="1" dirty="0">
                <a:solidFill>
                  <a:schemeClr val="accent1"/>
                </a:solidFill>
                <a:ea typeface="黑体" pitchFamily="2" charset="-122"/>
              </a:rPr>
              <a:t>CO</a:t>
            </a:r>
            <a:r>
              <a:rPr lang="en-US" altLang="zh-CN" sz="2400" b="1" baseline="-25000" dirty="0">
                <a:solidFill>
                  <a:schemeClr val="accent1"/>
                </a:solidFill>
                <a:ea typeface="黑体" pitchFamily="2" charset="-122"/>
              </a:rPr>
              <a:t>2</a:t>
            </a:r>
            <a:r>
              <a:rPr lang="zh-CN" altLang="en-US" sz="2400" b="1" dirty="0">
                <a:solidFill>
                  <a:schemeClr val="accent1"/>
                </a:solidFill>
                <a:ea typeface="黑体" pitchFamily="2" charset="-122"/>
              </a:rPr>
              <a:t>还原为细胞物质；</a:t>
            </a:r>
          </a:p>
        </p:txBody>
      </p:sp>
      <p:sp>
        <p:nvSpPr>
          <p:cNvPr id="22" name="Text Box 10"/>
          <p:cNvSpPr txBox="1">
            <a:spLocks noChangeArrowheads="1"/>
          </p:cNvSpPr>
          <p:nvPr/>
        </p:nvSpPr>
        <p:spPr bwMode="auto">
          <a:xfrm>
            <a:off x="196850" y="3857628"/>
            <a:ext cx="8870950" cy="1699504"/>
          </a:xfrm>
          <a:prstGeom prst="rect">
            <a:avLst/>
          </a:prstGeom>
          <a:solidFill>
            <a:schemeClr val="bg2"/>
          </a:solidFill>
          <a:ln w="9525">
            <a:solidFill>
              <a:srgbClr val="FF9900"/>
            </a:solidFill>
            <a:miter lim="800000"/>
            <a:headEnd/>
            <a:tailEnd/>
          </a:ln>
          <a:effectLst/>
        </p:spPr>
        <p:txBody>
          <a:bodyPr>
            <a:spAutoFit/>
          </a:bodyPr>
          <a:lstStyle/>
          <a:p>
            <a:pPr eaLnBrk="1" hangingPunct="1">
              <a:lnSpc>
                <a:spcPct val="150000"/>
              </a:lnSpc>
            </a:pPr>
            <a:r>
              <a:rPr lang="zh-CN" altLang="en-US" sz="2800" b="1" dirty="0">
                <a:solidFill>
                  <a:schemeClr val="folHlink"/>
                </a:solidFill>
                <a:ea typeface="黑体" pitchFamily="2" charset="-122"/>
              </a:rPr>
              <a:t>藻类及蓝细菌</a:t>
            </a:r>
            <a:r>
              <a:rPr lang="zh-CN" altLang="en-US" sz="1800" b="1" dirty="0">
                <a:solidFill>
                  <a:schemeClr val="bg1"/>
                </a:solidFill>
                <a:ea typeface="黑体" pitchFamily="2" charset="-122"/>
              </a:rPr>
              <a:t>等和植物一样，以水为电子供体（供氢体），进行产氧型的光合</a:t>
            </a:r>
          </a:p>
          <a:p>
            <a:pPr eaLnBrk="1" hangingPunct="1">
              <a:lnSpc>
                <a:spcPct val="150000"/>
              </a:lnSpc>
            </a:pPr>
            <a:r>
              <a:rPr lang="zh-CN" altLang="en-US" sz="1800" b="1" dirty="0">
                <a:solidFill>
                  <a:schemeClr val="bg1"/>
                </a:solidFill>
                <a:ea typeface="黑体" pitchFamily="2" charset="-122"/>
              </a:rPr>
              <a:t>                   作用，合成细胞物质。</a:t>
            </a:r>
            <a:endParaRPr lang="zh-CN" altLang="en-US" sz="2400" b="1" dirty="0">
              <a:solidFill>
                <a:schemeClr val="bg1"/>
              </a:solidFill>
              <a:ea typeface="黑体" pitchFamily="2" charset="-122"/>
            </a:endParaRPr>
          </a:p>
          <a:p>
            <a:pPr eaLnBrk="1" hangingPunct="1">
              <a:lnSpc>
                <a:spcPct val="150000"/>
              </a:lnSpc>
            </a:pPr>
            <a:r>
              <a:rPr lang="zh-CN" altLang="en-US" sz="2800" b="1" dirty="0">
                <a:solidFill>
                  <a:schemeClr val="folHlink"/>
                </a:solidFill>
                <a:ea typeface="黑体" pitchFamily="2" charset="-122"/>
              </a:rPr>
              <a:t>红硫细菌，</a:t>
            </a:r>
            <a:r>
              <a:rPr lang="zh-CN" altLang="en-US" sz="1800" b="1" dirty="0">
                <a:solidFill>
                  <a:schemeClr val="bg1"/>
                </a:solidFill>
                <a:ea typeface="黑体" pitchFamily="2" charset="-122"/>
              </a:rPr>
              <a:t>以</a:t>
            </a:r>
            <a:r>
              <a:rPr lang="en-US" altLang="zh-CN" sz="1800" b="1" dirty="0">
                <a:solidFill>
                  <a:schemeClr val="bg1"/>
                </a:solidFill>
                <a:ea typeface="黑体" pitchFamily="2" charset="-122"/>
              </a:rPr>
              <a:t>H</a:t>
            </a:r>
            <a:r>
              <a:rPr lang="en-US" altLang="zh-CN" sz="1800" b="1" baseline="-25000" dirty="0">
                <a:solidFill>
                  <a:schemeClr val="bg1"/>
                </a:solidFill>
                <a:ea typeface="黑体" pitchFamily="2" charset="-122"/>
              </a:rPr>
              <a:t>2</a:t>
            </a:r>
            <a:r>
              <a:rPr lang="en-US" altLang="zh-CN" sz="1800" b="1" dirty="0">
                <a:solidFill>
                  <a:schemeClr val="bg1"/>
                </a:solidFill>
                <a:ea typeface="黑体" pitchFamily="2" charset="-122"/>
              </a:rPr>
              <a:t>S</a:t>
            </a:r>
            <a:r>
              <a:rPr lang="zh-CN" altLang="en-US" sz="1800" b="1" dirty="0">
                <a:solidFill>
                  <a:schemeClr val="bg1"/>
                </a:solidFill>
                <a:ea typeface="黑体" pitchFamily="2" charset="-122"/>
              </a:rPr>
              <a:t>为电子供体，产生细胞物质，并伴随硫元素的产生。</a:t>
            </a:r>
          </a:p>
        </p:txBody>
      </p:sp>
      <p:sp>
        <p:nvSpPr>
          <p:cNvPr id="23" name="Text Box 11"/>
          <p:cNvSpPr txBox="1">
            <a:spLocks noChangeArrowheads="1"/>
          </p:cNvSpPr>
          <p:nvPr/>
        </p:nvSpPr>
        <p:spPr bwMode="auto">
          <a:xfrm>
            <a:off x="323850" y="5956287"/>
            <a:ext cx="1652588" cy="457200"/>
          </a:xfrm>
          <a:prstGeom prst="rect">
            <a:avLst/>
          </a:prstGeom>
          <a:noFill/>
          <a:ln w="9525">
            <a:noFill/>
            <a:miter lim="800000"/>
            <a:headEnd/>
            <a:tailEnd/>
          </a:ln>
          <a:effectLst/>
        </p:spPr>
        <p:txBody>
          <a:bodyPr wrap="none">
            <a:spAutoFit/>
          </a:bodyPr>
          <a:lstStyle/>
          <a:p>
            <a:pPr eaLnBrk="1" hangingPunct="1"/>
            <a:r>
              <a:rPr lang="en-US" altLang="zh-CN" sz="2400" b="1">
                <a:solidFill>
                  <a:schemeClr val="folHlink"/>
                </a:solidFill>
                <a:ea typeface="黑体" pitchFamily="2" charset="-122"/>
              </a:rPr>
              <a:t>CO</a:t>
            </a:r>
            <a:r>
              <a:rPr lang="en-US" altLang="zh-CN" sz="2400" b="1" baseline="-25000">
                <a:solidFill>
                  <a:schemeClr val="folHlink"/>
                </a:solidFill>
                <a:ea typeface="黑体" pitchFamily="2" charset="-122"/>
              </a:rPr>
              <a:t>2</a:t>
            </a:r>
            <a:r>
              <a:rPr lang="en-US" altLang="zh-CN" sz="2400" b="1">
                <a:solidFill>
                  <a:schemeClr val="folHlink"/>
                </a:solidFill>
                <a:ea typeface="黑体" pitchFamily="2" charset="-122"/>
              </a:rPr>
              <a:t>+ 2H</a:t>
            </a:r>
            <a:r>
              <a:rPr lang="en-US" altLang="zh-CN" sz="2400" b="1" baseline="-25000">
                <a:solidFill>
                  <a:schemeClr val="folHlink"/>
                </a:solidFill>
                <a:ea typeface="黑体" pitchFamily="2" charset="-122"/>
              </a:rPr>
              <a:t>2</a:t>
            </a:r>
            <a:r>
              <a:rPr lang="en-US" altLang="zh-CN" sz="2400" b="1">
                <a:solidFill>
                  <a:schemeClr val="folHlink"/>
                </a:solidFill>
                <a:ea typeface="黑体" pitchFamily="2" charset="-122"/>
              </a:rPr>
              <a:t>S</a:t>
            </a:r>
            <a:endParaRPr lang="zh-CN" altLang="en-US" sz="2400" b="1">
              <a:solidFill>
                <a:schemeClr val="folHlink"/>
              </a:solidFill>
              <a:ea typeface="黑体" pitchFamily="2" charset="-122"/>
            </a:endParaRPr>
          </a:p>
        </p:txBody>
      </p:sp>
      <p:sp>
        <p:nvSpPr>
          <p:cNvPr id="24" name="AutoShape 12"/>
          <p:cNvSpPr>
            <a:spLocks noChangeArrowheads="1"/>
          </p:cNvSpPr>
          <p:nvPr/>
        </p:nvSpPr>
        <p:spPr bwMode="auto">
          <a:xfrm>
            <a:off x="2000250" y="6091224"/>
            <a:ext cx="2014538" cy="215900"/>
          </a:xfrm>
          <a:prstGeom prst="rightArrow">
            <a:avLst>
              <a:gd name="adj1" fmla="val 35685"/>
              <a:gd name="adj2" fmla="val 142987"/>
            </a:avLst>
          </a:prstGeom>
          <a:solidFill>
            <a:srgbClr val="00FF00"/>
          </a:solidFill>
          <a:ln w="9525">
            <a:noFill/>
            <a:miter lim="800000"/>
            <a:headEnd/>
            <a:tailEnd/>
          </a:ln>
          <a:effectLst/>
        </p:spPr>
        <p:txBody>
          <a:bodyPr anchor="ctr"/>
          <a:lstStyle/>
          <a:p>
            <a:pPr algn="ctr"/>
            <a:endParaRPr lang="zh-CN" altLang="en-US"/>
          </a:p>
        </p:txBody>
      </p:sp>
      <p:sp>
        <p:nvSpPr>
          <p:cNvPr id="25" name="Text Box 13"/>
          <p:cNvSpPr txBox="1">
            <a:spLocks noChangeArrowheads="1"/>
          </p:cNvSpPr>
          <p:nvPr/>
        </p:nvSpPr>
        <p:spPr bwMode="auto">
          <a:xfrm>
            <a:off x="2438400" y="5726099"/>
            <a:ext cx="796925" cy="457200"/>
          </a:xfrm>
          <a:prstGeom prst="rect">
            <a:avLst/>
          </a:prstGeom>
          <a:noFill/>
          <a:ln w="9525">
            <a:noFill/>
            <a:miter lim="800000"/>
            <a:headEnd/>
            <a:tailEnd/>
          </a:ln>
          <a:effectLst/>
        </p:spPr>
        <p:txBody>
          <a:bodyPr wrap="none">
            <a:spAutoFit/>
          </a:bodyPr>
          <a:lstStyle/>
          <a:p>
            <a:pPr eaLnBrk="1" hangingPunct="1"/>
            <a:r>
              <a:rPr lang="zh-CN" altLang="en-US" sz="2400" b="1">
                <a:solidFill>
                  <a:schemeClr val="folHlink"/>
                </a:solidFill>
                <a:ea typeface="黑体" pitchFamily="2" charset="-122"/>
              </a:rPr>
              <a:t>光能</a:t>
            </a:r>
            <a:endParaRPr lang="zh-CN" altLang="en-US" b="1">
              <a:ea typeface="黑体" pitchFamily="2" charset="-122"/>
            </a:endParaRPr>
          </a:p>
        </p:txBody>
      </p:sp>
      <p:sp>
        <p:nvSpPr>
          <p:cNvPr id="26" name="Text Box 14"/>
          <p:cNvSpPr txBox="1">
            <a:spLocks noChangeArrowheads="1"/>
          </p:cNvSpPr>
          <p:nvPr/>
        </p:nvSpPr>
        <p:spPr bwMode="auto">
          <a:xfrm>
            <a:off x="2286000" y="6257948"/>
            <a:ext cx="1409700"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光合色素</a:t>
            </a:r>
            <a:endParaRPr lang="zh-CN" altLang="en-US" b="1" dirty="0">
              <a:ea typeface="黑体" pitchFamily="2" charset="-122"/>
            </a:endParaRPr>
          </a:p>
        </p:txBody>
      </p:sp>
      <p:sp>
        <p:nvSpPr>
          <p:cNvPr id="27" name="Text Box 15"/>
          <p:cNvSpPr txBox="1">
            <a:spLocks noChangeArrowheads="1"/>
          </p:cNvSpPr>
          <p:nvPr/>
        </p:nvSpPr>
        <p:spPr bwMode="auto">
          <a:xfrm>
            <a:off x="3995738" y="5919774"/>
            <a:ext cx="2730500" cy="457200"/>
          </a:xfrm>
          <a:prstGeom prst="rect">
            <a:avLst/>
          </a:prstGeom>
          <a:noFill/>
          <a:ln w="9525">
            <a:noFill/>
            <a:miter lim="800000"/>
            <a:headEnd/>
            <a:tailEnd/>
          </a:ln>
          <a:effectLst/>
        </p:spPr>
        <p:txBody>
          <a:bodyPr wrap="none">
            <a:spAutoFit/>
          </a:bodyPr>
          <a:lstStyle/>
          <a:p>
            <a:pPr eaLnBrk="1" hangingPunct="1"/>
            <a:r>
              <a:rPr lang="zh-CN" altLang="en-US" sz="2400" b="1">
                <a:solidFill>
                  <a:schemeClr val="folHlink"/>
                </a:solidFill>
                <a:ea typeface="黑体" pitchFamily="2" charset="-122"/>
              </a:rPr>
              <a:t>[ </a:t>
            </a:r>
            <a:r>
              <a:rPr lang="en-US" altLang="zh-CN" sz="2400" b="1">
                <a:solidFill>
                  <a:schemeClr val="folHlink"/>
                </a:solidFill>
                <a:ea typeface="黑体" pitchFamily="2" charset="-122"/>
              </a:rPr>
              <a:t>CH</a:t>
            </a:r>
            <a:r>
              <a:rPr lang="en-US" altLang="zh-CN" sz="2400" b="1" baseline="-25000">
                <a:solidFill>
                  <a:schemeClr val="folHlink"/>
                </a:solidFill>
                <a:ea typeface="黑体" pitchFamily="2" charset="-122"/>
              </a:rPr>
              <a:t>2</a:t>
            </a:r>
            <a:r>
              <a:rPr lang="en-US" altLang="zh-CN" sz="2400" b="1">
                <a:solidFill>
                  <a:schemeClr val="folHlink"/>
                </a:solidFill>
                <a:ea typeface="黑体" pitchFamily="2" charset="-122"/>
              </a:rPr>
              <a:t>O] + 2S+ H</a:t>
            </a:r>
            <a:r>
              <a:rPr lang="en-US" altLang="zh-CN" sz="2400" b="1" baseline="-25000">
                <a:solidFill>
                  <a:schemeClr val="folHlink"/>
                </a:solidFill>
                <a:ea typeface="黑体" pitchFamily="2" charset="-122"/>
              </a:rPr>
              <a:t>2</a:t>
            </a:r>
            <a:r>
              <a:rPr lang="en-US" altLang="zh-CN" sz="2400" b="1">
                <a:solidFill>
                  <a:schemeClr val="folHlink"/>
                </a:solidFill>
                <a:ea typeface="黑体" pitchFamily="2" charset="-122"/>
              </a:rPr>
              <a:t>O</a:t>
            </a:r>
            <a:endParaRPr lang="zh-CN" altLang="en-US" sz="2400" b="1">
              <a:solidFill>
                <a:schemeClr val="folHlink"/>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12"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1"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2" presetClass="entr" presetSubtype="12"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P spid="23" grpId="0" autoUpdateAnimBg="0"/>
      <p:bldP spid="24" grpId="0" animBg="1"/>
      <p:bldP spid="25" grpId="0" autoUpdateAnimBg="0"/>
      <p:bldP spid="26" grpId="0" autoUpdateAnimBg="0"/>
      <p:bldP spid="2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40" name="Text Box 4"/>
          <p:cNvSpPr txBox="1">
            <a:spLocks noChangeArrowheads="1"/>
          </p:cNvSpPr>
          <p:nvPr/>
        </p:nvSpPr>
        <p:spPr bwMode="auto">
          <a:xfrm>
            <a:off x="323850" y="6021388"/>
            <a:ext cx="1719263" cy="457200"/>
          </a:xfrm>
          <a:prstGeom prst="rect">
            <a:avLst/>
          </a:prstGeom>
          <a:noFill/>
          <a:ln w="9525">
            <a:noFill/>
            <a:miter lim="800000"/>
            <a:headEnd/>
            <a:tailEnd/>
          </a:ln>
          <a:effectLst/>
        </p:spPr>
        <p:txBody>
          <a:bodyPr wrap="none">
            <a:spAutoFit/>
          </a:bodyPr>
          <a:lstStyle/>
          <a:p>
            <a:pPr eaLnBrk="1" hangingPunct="1"/>
            <a:r>
              <a:rPr lang="en-US" altLang="zh-CN" sz="2400" b="1">
                <a:solidFill>
                  <a:schemeClr val="folHlink"/>
                </a:solidFill>
                <a:ea typeface="黑体" pitchFamily="2" charset="-122"/>
              </a:rPr>
              <a:t>CO</a:t>
            </a:r>
            <a:r>
              <a:rPr lang="en-US" altLang="zh-CN" sz="2400" b="1" baseline="-25000">
                <a:solidFill>
                  <a:schemeClr val="folHlink"/>
                </a:solidFill>
                <a:ea typeface="黑体" pitchFamily="2" charset="-122"/>
              </a:rPr>
              <a:t>2</a:t>
            </a:r>
            <a:r>
              <a:rPr lang="en-US" altLang="zh-CN" sz="2400" b="1">
                <a:solidFill>
                  <a:schemeClr val="folHlink"/>
                </a:solidFill>
                <a:ea typeface="黑体" pitchFamily="2" charset="-122"/>
              </a:rPr>
              <a:t>+ 2H</a:t>
            </a:r>
            <a:r>
              <a:rPr lang="en-US" altLang="zh-CN" sz="2400" b="1" baseline="-25000">
                <a:solidFill>
                  <a:schemeClr val="folHlink"/>
                </a:solidFill>
                <a:ea typeface="黑体" pitchFamily="2" charset="-122"/>
              </a:rPr>
              <a:t>2</a:t>
            </a:r>
            <a:r>
              <a:rPr lang="en-US" altLang="zh-CN" sz="2400" b="1">
                <a:solidFill>
                  <a:schemeClr val="folHlink"/>
                </a:solidFill>
                <a:ea typeface="黑体" pitchFamily="2" charset="-122"/>
              </a:rPr>
              <a:t>O</a:t>
            </a:r>
            <a:endParaRPr lang="zh-CN" altLang="en-US" sz="2400" b="1">
              <a:solidFill>
                <a:schemeClr val="folHlink"/>
              </a:solidFill>
              <a:ea typeface="黑体" pitchFamily="2" charset="-122"/>
            </a:endParaRPr>
          </a:p>
        </p:txBody>
      </p:sp>
      <p:sp>
        <p:nvSpPr>
          <p:cNvPr id="321541" name="AutoShape 5"/>
          <p:cNvSpPr>
            <a:spLocks noChangeArrowheads="1"/>
          </p:cNvSpPr>
          <p:nvPr/>
        </p:nvSpPr>
        <p:spPr bwMode="auto">
          <a:xfrm>
            <a:off x="2000250" y="6156325"/>
            <a:ext cx="2014538" cy="215900"/>
          </a:xfrm>
          <a:prstGeom prst="rightArrow">
            <a:avLst>
              <a:gd name="adj1" fmla="val 35685"/>
              <a:gd name="adj2" fmla="val 142987"/>
            </a:avLst>
          </a:prstGeom>
          <a:solidFill>
            <a:srgbClr val="00FF00"/>
          </a:solidFill>
          <a:ln w="9525">
            <a:noFill/>
            <a:miter lim="800000"/>
            <a:headEnd/>
            <a:tailEnd/>
          </a:ln>
          <a:effectLst/>
        </p:spPr>
        <p:txBody>
          <a:bodyPr anchor="ctr"/>
          <a:lstStyle/>
          <a:p>
            <a:pPr algn="ctr"/>
            <a:endParaRPr lang="zh-CN" altLang="en-US"/>
          </a:p>
        </p:txBody>
      </p:sp>
      <p:sp>
        <p:nvSpPr>
          <p:cNvPr id="321542" name="Text Box 6"/>
          <p:cNvSpPr txBox="1">
            <a:spLocks noChangeArrowheads="1"/>
          </p:cNvSpPr>
          <p:nvPr/>
        </p:nvSpPr>
        <p:spPr bwMode="auto">
          <a:xfrm>
            <a:off x="2438400" y="5791200"/>
            <a:ext cx="796925"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光能</a:t>
            </a:r>
            <a:endParaRPr lang="zh-CN" altLang="en-US" b="1" dirty="0">
              <a:ea typeface="黑体" pitchFamily="2" charset="-122"/>
            </a:endParaRPr>
          </a:p>
        </p:txBody>
      </p:sp>
      <p:sp>
        <p:nvSpPr>
          <p:cNvPr id="321543" name="Text Box 7"/>
          <p:cNvSpPr txBox="1">
            <a:spLocks noChangeArrowheads="1"/>
          </p:cNvSpPr>
          <p:nvPr/>
        </p:nvSpPr>
        <p:spPr bwMode="auto">
          <a:xfrm>
            <a:off x="2286000" y="6248400"/>
            <a:ext cx="1409700"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光合色素</a:t>
            </a:r>
            <a:endParaRPr lang="zh-CN" altLang="en-US" b="1" dirty="0">
              <a:ea typeface="黑体" pitchFamily="2" charset="-122"/>
            </a:endParaRPr>
          </a:p>
        </p:txBody>
      </p:sp>
      <p:sp>
        <p:nvSpPr>
          <p:cNvPr id="321544" name="Text Box 8"/>
          <p:cNvSpPr txBox="1">
            <a:spLocks noChangeArrowheads="1"/>
          </p:cNvSpPr>
          <p:nvPr/>
        </p:nvSpPr>
        <p:spPr bwMode="auto">
          <a:xfrm>
            <a:off x="3995738" y="5984875"/>
            <a:ext cx="1922462" cy="457200"/>
          </a:xfrm>
          <a:prstGeom prst="rect">
            <a:avLst/>
          </a:prstGeom>
          <a:noFill/>
          <a:ln w="9525">
            <a:noFill/>
            <a:miter lim="800000"/>
            <a:headEnd/>
            <a:tailEnd/>
          </a:ln>
          <a:effectLst/>
        </p:spPr>
        <p:txBody>
          <a:bodyPr wrap="none">
            <a:spAutoFit/>
          </a:bodyPr>
          <a:lstStyle/>
          <a:p>
            <a:pPr eaLnBrk="1" hangingPunct="1"/>
            <a:r>
              <a:rPr lang="zh-CN" altLang="en-US" sz="2400" b="1">
                <a:solidFill>
                  <a:schemeClr val="folHlink"/>
                </a:solidFill>
                <a:ea typeface="黑体" pitchFamily="2" charset="-122"/>
              </a:rPr>
              <a:t>[ </a:t>
            </a:r>
            <a:r>
              <a:rPr lang="en-US" altLang="zh-CN" sz="2400" b="1">
                <a:solidFill>
                  <a:schemeClr val="folHlink"/>
                </a:solidFill>
                <a:ea typeface="黑体" pitchFamily="2" charset="-122"/>
              </a:rPr>
              <a:t>CH</a:t>
            </a:r>
            <a:r>
              <a:rPr lang="en-US" altLang="zh-CN" sz="2400" b="1" baseline="-25000">
                <a:solidFill>
                  <a:schemeClr val="folHlink"/>
                </a:solidFill>
                <a:ea typeface="黑体" pitchFamily="2" charset="-122"/>
              </a:rPr>
              <a:t>2</a:t>
            </a:r>
            <a:r>
              <a:rPr lang="en-US" altLang="zh-CN" sz="2400" b="1">
                <a:solidFill>
                  <a:schemeClr val="folHlink"/>
                </a:solidFill>
                <a:ea typeface="黑体" pitchFamily="2" charset="-122"/>
              </a:rPr>
              <a:t>O] + O</a:t>
            </a:r>
            <a:r>
              <a:rPr lang="en-US" altLang="zh-CN" sz="2400" b="1" baseline="-25000">
                <a:solidFill>
                  <a:schemeClr val="folHlink"/>
                </a:solidFill>
                <a:ea typeface="黑体" pitchFamily="2" charset="-122"/>
              </a:rPr>
              <a:t>2</a:t>
            </a:r>
            <a:endParaRPr lang="zh-CN" altLang="en-US" sz="2400" b="1">
              <a:solidFill>
                <a:schemeClr val="folHlink"/>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1540"/>
                                        </p:tgtEl>
                                        <p:attrNameLst>
                                          <p:attrName>style.visibility</p:attrName>
                                        </p:attrNameLst>
                                      </p:cBhvr>
                                      <p:to>
                                        <p:strVal val="visible"/>
                                      </p:to>
                                    </p:set>
                                    <p:anim calcmode="lin" valueType="num">
                                      <p:cBhvr additive="base">
                                        <p:cTn id="7" dur="500" fill="hold"/>
                                        <p:tgtEl>
                                          <p:spTgt spid="321540"/>
                                        </p:tgtEl>
                                        <p:attrNameLst>
                                          <p:attrName>ppt_x</p:attrName>
                                        </p:attrNameLst>
                                      </p:cBhvr>
                                      <p:tavLst>
                                        <p:tav tm="0">
                                          <p:val>
                                            <p:strVal val="#ppt_x"/>
                                          </p:val>
                                        </p:tav>
                                        <p:tav tm="100000">
                                          <p:val>
                                            <p:strVal val="#ppt_x"/>
                                          </p:val>
                                        </p:tav>
                                      </p:tavLst>
                                    </p:anim>
                                    <p:anim calcmode="lin" valueType="num">
                                      <p:cBhvr additive="base">
                                        <p:cTn id="8" dur="500" fill="hold"/>
                                        <p:tgtEl>
                                          <p:spTgt spid="3215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21543"/>
                                        </p:tgtEl>
                                        <p:attrNameLst>
                                          <p:attrName>style.visibility</p:attrName>
                                        </p:attrNameLst>
                                      </p:cBhvr>
                                      <p:to>
                                        <p:strVal val="visible"/>
                                      </p:to>
                                    </p:set>
                                    <p:anim calcmode="lin" valueType="num">
                                      <p:cBhvr additive="base">
                                        <p:cTn id="12" dur="500" fill="hold"/>
                                        <p:tgtEl>
                                          <p:spTgt spid="321543"/>
                                        </p:tgtEl>
                                        <p:attrNameLst>
                                          <p:attrName>ppt_x</p:attrName>
                                        </p:attrNameLst>
                                      </p:cBhvr>
                                      <p:tavLst>
                                        <p:tav tm="0">
                                          <p:val>
                                            <p:strVal val="#ppt_x"/>
                                          </p:val>
                                        </p:tav>
                                        <p:tav tm="100000">
                                          <p:val>
                                            <p:strVal val="#ppt_x"/>
                                          </p:val>
                                        </p:tav>
                                      </p:tavLst>
                                    </p:anim>
                                    <p:anim calcmode="lin" valueType="num">
                                      <p:cBhvr additive="base">
                                        <p:cTn id="13" dur="500" fill="hold"/>
                                        <p:tgtEl>
                                          <p:spTgt spid="32154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321541"/>
                                        </p:tgtEl>
                                        <p:attrNameLst>
                                          <p:attrName>style.visibility</p:attrName>
                                        </p:attrNameLst>
                                      </p:cBhvr>
                                      <p:to>
                                        <p:strVal val="visible"/>
                                      </p:to>
                                    </p:set>
                                    <p:anim calcmode="lin" valueType="num">
                                      <p:cBhvr additive="base">
                                        <p:cTn id="17" dur="500" fill="hold"/>
                                        <p:tgtEl>
                                          <p:spTgt spid="321541"/>
                                        </p:tgtEl>
                                        <p:attrNameLst>
                                          <p:attrName>ppt_x</p:attrName>
                                        </p:attrNameLst>
                                      </p:cBhvr>
                                      <p:tavLst>
                                        <p:tav tm="0">
                                          <p:val>
                                            <p:strVal val="0-#ppt_w/2"/>
                                          </p:val>
                                        </p:tav>
                                        <p:tav tm="100000">
                                          <p:val>
                                            <p:strVal val="#ppt_x"/>
                                          </p:val>
                                        </p:tav>
                                      </p:tavLst>
                                    </p:anim>
                                    <p:anim calcmode="lin" valueType="num">
                                      <p:cBhvr additive="base">
                                        <p:cTn id="18" dur="500" fill="hold"/>
                                        <p:tgtEl>
                                          <p:spTgt spid="32154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321542"/>
                                        </p:tgtEl>
                                        <p:attrNameLst>
                                          <p:attrName>style.visibility</p:attrName>
                                        </p:attrNameLst>
                                      </p:cBhvr>
                                      <p:to>
                                        <p:strVal val="visible"/>
                                      </p:to>
                                    </p:set>
                                    <p:anim calcmode="lin" valueType="num">
                                      <p:cBhvr additive="base">
                                        <p:cTn id="22" dur="500" fill="hold"/>
                                        <p:tgtEl>
                                          <p:spTgt spid="321542"/>
                                        </p:tgtEl>
                                        <p:attrNameLst>
                                          <p:attrName>ppt_x</p:attrName>
                                        </p:attrNameLst>
                                      </p:cBhvr>
                                      <p:tavLst>
                                        <p:tav tm="0">
                                          <p:val>
                                            <p:strVal val="#ppt_x"/>
                                          </p:val>
                                        </p:tav>
                                        <p:tav tm="100000">
                                          <p:val>
                                            <p:strVal val="#ppt_x"/>
                                          </p:val>
                                        </p:tav>
                                      </p:tavLst>
                                    </p:anim>
                                    <p:anim calcmode="lin" valueType="num">
                                      <p:cBhvr additive="base">
                                        <p:cTn id="23" dur="500" fill="hold"/>
                                        <p:tgtEl>
                                          <p:spTgt spid="321542"/>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2" fill="hold" grpId="0" nodeType="afterEffect">
                                  <p:stCondLst>
                                    <p:cond delay="0"/>
                                  </p:stCondLst>
                                  <p:childTnLst>
                                    <p:set>
                                      <p:cBhvr>
                                        <p:cTn id="26" dur="1" fill="hold">
                                          <p:stCondLst>
                                            <p:cond delay="0"/>
                                          </p:stCondLst>
                                        </p:cTn>
                                        <p:tgtEl>
                                          <p:spTgt spid="321544"/>
                                        </p:tgtEl>
                                        <p:attrNameLst>
                                          <p:attrName>style.visibility</p:attrName>
                                        </p:attrNameLst>
                                      </p:cBhvr>
                                      <p:to>
                                        <p:strVal val="visible"/>
                                      </p:to>
                                    </p:set>
                                    <p:anim calcmode="lin" valueType="num">
                                      <p:cBhvr additive="base">
                                        <p:cTn id="27" dur="500" fill="hold"/>
                                        <p:tgtEl>
                                          <p:spTgt spid="321544"/>
                                        </p:tgtEl>
                                        <p:attrNameLst>
                                          <p:attrName>ppt_x</p:attrName>
                                        </p:attrNameLst>
                                      </p:cBhvr>
                                      <p:tavLst>
                                        <p:tav tm="0">
                                          <p:val>
                                            <p:strVal val="0-#ppt_w/2"/>
                                          </p:val>
                                        </p:tav>
                                        <p:tav tm="100000">
                                          <p:val>
                                            <p:strVal val="#ppt_x"/>
                                          </p:val>
                                        </p:tav>
                                      </p:tavLst>
                                    </p:anim>
                                    <p:anim calcmode="lin" valueType="num">
                                      <p:cBhvr additive="base">
                                        <p:cTn id="28" dur="500" fill="hold"/>
                                        <p:tgtEl>
                                          <p:spTgt spid="3215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0" grpId="0" autoUpdateAnimBg="0"/>
      <p:bldP spid="321541" grpId="0" animBg="1"/>
      <p:bldP spid="321542" grpId="0" autoUpdateAnimBg="0"/>
      <p:bldP spid="321543" grpId="0" autoUpdateAnimBg="0"/>
      <p:bldP spid="32154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04800" y="1730356"/>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5" name="Text Box 6"/>
          <p:cNvSpPr txBox="1">
            <a:spLocks noChangeArrowheads="1"/>
          </p:cNvSpPr>
          <p:nvPr/>
        </p:nvSpPr>
        <p:spPr bwMode="auto">
          <a:xfrm>
            <a:off x="228600" y="714356"/>
            <a:ext cx="4941888"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2．光能有机异养型（光能异养型）</a:t>
            </a:r>
          </a:p>
        </p:txBody>
      </p:sp>
      <p:sp>
        <p:nvSpPr>
          <p:cNvPr id="6" name="Text Box 7"/>
          <p:cNvSpPr txBox="1">
            <a:spLocks noChangeArrowheads="1"/>
          </p:cNvSpPr>
          <p:nvPr/>
        </p:nvSpPr>
        <p:spPr bwMode="auto">
          <a:xfrm>
            <a:off x="838200" y="1404918"/>
            <a:ext cx="4455066" cy="523220"/>
          </a:xfrm>
          <a:prstGeom prst="rect">
            <a:avLst/>
          </a:prstGeom>
          <a:noFill/>
          <a:ln w="9525">
            <a:noFill/>
            <a:miter lim="800000"/>
            <a:headEnd/>
            <a:tailEnd/>
          </a:ln>
          <a:effectLst/>
        </p:spPr>
        <p:txBody>
          <a:bodyPr wrap="none">
            <a:spAutoFit/>
          </a:bodyPr>
          <a:lstStyle/>
          <a:p>
            <a:pPr eaLnBrk="1" hangingPunct="1"/>
            <a:r>
              <a:rPr lang="zh-CN" altLang="en-US" sz="2800" b="1" dirty="0">
                <a:solidFill>
                  <a:schemeClr val="folHlink"/>
                </a:solidFill>
                <a:ea typeface="黑体" pitchFamily="2" charset="-122"/>
              </a:rPr>
              <a:t>不能</a:t>
            </a:r>
            <a:r>
              <a:rPr lang="zh-CN" altLang="en-US" sz="1800" b="1" dirty="0">
                <a:solidFill>
                  <a:schemeClr val="bg1"/>
                </a:solidFill>
                <a:ea typeface="黑体" pitchFamily="2" charset="-122"/>
              </a:rPr>
              <a:t>以</a:t>
            </a:r>
            <a:r>
              <a:rPr lang="en-US" altLang="zh-CN" sz="2800" b="1" dirty="0">
                <a:solidFill>
                  <a:schemeClr val="folHlink"/>
                </a:solidFill>
                <a:ea typeface="黑体" pitchFamily="2" charset="-122"/>
              </a:rPr>
              <a:t>CO</a:t>
            </a:r>
            <a:r>
              <a:rPr lang="en-US" altLang="zh-CN" sz="2800" b="1" baseline="-25000" dirty="0">
                <a:solidFill>
                  <a:schemeClr val="folHlink"/>
                </a:solidFill>
                <a:ea typeface="黑体" pitchFamily="2" charset="-122"/>
              </a:rPr>
              <a:t>2</a:t>
            </a:r>
            <a:r>
              <a:rPr lang="zh-CN" altLang="en-US" sz="1800" b="1" dirty="0">
                <a:solidFill>
                  <a:schemeClr val="bg1"/>
                </a:solidFill>
                <a:ea typeface="黑体" pitchFamily="2" charset="-122"/>
              </a:rPr>
              <a:t>为主要或唯一的</a:t>
            </a:r>
            <a:r>
              <a:rPr lang="zh-CN" altLang="en-US" sz="2800" b="1" dirty="0">
                <a:solidFill>
                  <a:schemeClr val="folHlink"/>
                </a:solidFill>
                <a:ea typeface="黑体" pitchFamily="2" charset="-122"/>
              </a:rPr>
              <a:t>碳源</a:t>
            </a:r>
            <a:r>
              <a:rPr lang="zh-CN" altLang="en-US" sz="2400" b="1" dirty="0">
                <a:solidFill>
                  <a:schemeClr val="bg1"/>
                </a:solidFill>
                <a:ea typeface="黑体" pitchFamily="2" charset="-122"/>
              </a:rPr>
              <a:t>；</a:t>
            </a:r>
            <a:endParaRPr lang="zh-CN" altLang="en-US" sz="2400" dirty="0">
              <a:solidFill>
                <a:schemeClr val="bg1"/>
              </a:solidFill>
              <a:ea typeface="黑体" pitchFamily="2" charset="-122"/>
            </a:endParaRPr>
          </a:p>
        </p:txBody>
      </p:sp>
      <p:sp>
        <p:nvSpPr>
          <p:cNvPr id="7" name="Text Box 8"/>
          <p:cNvSpPr txBox="1">
            <a:spLocks noChangeArrowheads="1"/>
          </p:cNvSpPr>
          <p:nvPr/>
        </p:nvSpPr>
        <p:spPr bwMode="auto">
          <a:xfrm>
            <a:off x="890588" y="1992293"/>
            <a:ext cx="6723315" cy="523220"/>
          </a:xfrm>
          <a:prstGeom prst="rect">
            <a:avLst/>
          </a:prstGeom>
          <a:noFill/>
          <a:ln w="9525">
            <a:noFill/>
            <a:miter lim="800000"/>
            <a:headEnd/>
            <a:tailEnd/>
          </a:ln>
          <a:effectLst/>
        </p:spPr>
        <p:txBody>
          <a:bodyPr wrap="none">
            <a:spAutoFit/>
          </a:bodyPr>
          <a:lstStyle/>
          <a:p>
            <a:pPr eaLnBrk="1" hangingPunct="1"/>
            <a:r>
              <a:rPr lang="zh-CN" altLang="en-US" sz="1800" b="1" dirty="0">
                <a:solidFill>
                  <a:schemeClr val="bg1"/>
                </a:solidFill>
                <a:ea typeface="黑体" pitchFamily="2" charset="-122"/>
              </a:rPr>
              <a:t>以</a:t>
            </a:r>
            <a:r>
              <a:rPr lang="zh-CN" altLang="en-US" sz="2800" b="1" u="sng" dirty="0">
                <a:solidFill>
                  <a:srgbClr val="FFFF00"/>
                </a:solidFill>
                <a:ea typeface="黑体" pitchFamily="2" charset="-122"/>
              </a:rPr>
              <a:t>有机物</a:t>
            </a:r>
            <a:r>
              <a:rPr lang="zh-CN" altLang="en-US" sz="1800" b="1" dirty="0">
                <a:solidFill>
                  <a:schemeClr val="bg1"/>
                </a:solidFill>
                <a:ea typeface="黑体" pitchFamily="2" charset="-122"/>
              </a:rPr>
              <a:t>作为</a:t>
            </a:r>
            <a:r>
              <a:rPr lang="zh-CN" altLang="en-US" sz="2800" b="1" u="sng" dirty="0">
                <a:solidFill>
                  <a:srgbClr val="FFFF66"/>
                </a:solidFill>
                <a:ea typeface="黑体" pitchFamily="2" charset="-122"/>
              </a:rPr>
              <a:t>供氢体</a:t>
            </a:r>
            <a:r>
              <a:rPr lang="zh-CN" altLang="en-US" sz="1800" b="1" dirty="0">
                <a:solidFill>
                  <a:schemeClr val="bg1"/>
                </a:solidFill>
                <a:ea typeface="黑体" pitchFamily="2" charset="-122"/>
              </a:rPr>
              <a:t>，利用光能将</a:t>
            </a:r>
            <a:r>
              <a:rPr lang="en-US" altLang="zh-CN" sz="1800" b="1" dirty="0">
                <a:solidFill>
                  <a:schemeClr val="bg1"/>
                </a:solidFill>
                <a:ea typeface="黑体" pitchFamily="2" charset="-122"/>
              </a:rPr>
              <a:t>CO</a:t>
            </a:r>
            <a:r>
              <a:rPr lang="en-US" altLang="zh-CN" sz="1800" b="1" baseline="-25000" dirty="0">
                <a:solidFill>
                  <a:schemeClr val="bg1"/>
                </a:solidFill>
                <a:ea typeface="黑体" pitchFamily="2" charset="-122"/>
              </a:rPr>
              <a:t>2</a:t>
            </a:r>
            <a:r>
              <a:rPr lang="zh-CN" altLang="en-US" sz="1800" b="1" dirty="0">
                <a:solidFill>
                  <a:schemeClr val="bg1"/>
                </a:solidFill>
                <a:ea typeface="黑体" pitchFamily="2" charset="-122"/>
              </a:rPr>
              <a:t>还原为细胞物质；</a:t>
            </a:r>
            <a:endParaRPr lang="zh-CN" altLang="en-US" sz="2400" dirty="0">
              <a:solidFill>
                <a:schemeClr val="bg1"/>
              </a:solidFill>
              <a:ea typeface="黑体" pitchFamily="2" charset="-122"/>
            </a:endParaRPr>
          </a:p>
        </p:txBody>
      </p:sp>
      <p:sp>
        <p:nvSpPr>
          <p:cNvPr id="8" name="Text Box 9"/>
          <p:cNvSpPr txBox="1">
            <a:spLocks noChangeArrowheads="1"/>
          </p:cNvSpPr>
          <p:nvPr/>
        </p:nvSpPr>
        <p:spPr bwMode="auto">
          <a:xfrm>
            <a:off x="882650" y="2622531"/>
            <a:ext cx="5110694" cy="523220"/>
          </a:xfrm>
          <a:prstGeom prst="rect">
            <a:avLst/>
          </a:prstGeom>
          <a:noFill/>
          <a:ln w="9525">
            <a:noFill/>
            <a:miter lim="800000"/>
            <a:headEnd/>
            <a:tailEnd/>
          </a:ln>
          <a:effectLst/>
        </p:spPr>
        <p:txBody>
          <a:bodyPr wrap="none">
            <a:spAutoFit/>
          </a:bodyPr>
          <a:lstStyle/>
          <a:p>
            <a:pPr eaLnBrk="1" hangingPunct="1"/>
            <a:r>
              <a:rPr lang="zh-CN" altLang="en-US" sz="1800" b="1" dirty="0">
                <a:solidFill>
                  <a:schemeClr val="bg1"/>
                </a:solidFill>
                <a:ea typeface="黑体" pitchFamily="2" charset="-122"/>
              </a:rPr>
              <a:t>在生长时大多数需要</a:t>
            </a:r>
            <a:r>
              <a:rPr lang="zh-CN" altLang="en-US" sz="2800" b="1" u="sng" dirty="0">
                <a:solidFill>
                  <a:srgbClr val="FFFF66"/>
                </a:solidFill>
                <a:ea typeface="黑体" pitchFamily="2" charset="-122"/>
              </a:rPr>
              <a:t>外源的生长因子</a:t>
            </a:r>
            <a:r>
              <a:rPr lang="zh-CN" altLang="en-US" sz="2400" b="1" dirty="0">
                <a:solidFill>
                  <a:schemeClr val="bg1"/>
                </a:solidFill>
                <a:ea typeface="黑体" pitchFamily="2" charset="-122"/>
              </a:rPr>
              <a:t>；</a:t>
            </a:r>
            <a:endParaRPr lang="zh-CN" altLang="en-US" sz="2400" dirty="0">
              <a:solidFill>
                <a:schemeClr val="bg1"/>
              </a:solidFill>
              <a:ea typeface="黑体" pitchFamily="2" charset="-122"/>
            </a:endParaRPr>
          </a:p>
        </p:txBody>
      </p:sp>
      <p:sp>
        <p:nvSpPr>
          <p:cNvPr id="9" name="Text Box 10"/>
          <p:cNvSpPr txBox="1">
            <a:spLocks noChangeArrowheads="1"/>
          </p:cNvSpPr>
          <p:nvPr/>
        </p:nvSpPr>
        <p:spPr bwMode="auto">
          <a:xfrm>
            <a:off x="381000" y="3212976"/>
            <a:ext cx="8382000" cy="1101584"/>
          </a:xfrm>
          <a:prstGeom prst="rect">
            <a:avLst/>
          </a:prstGeom>
          <a:solidFill>
            <a:schemeClr val="tx1"/>
          </a:solidFill>
          <a:ln w="9525">
            <a:solidFill>
              <a:srgbClr val="FF0000"/>
            </a:solidFill>
            <a:miter lim="800000"/>
            <a:headEnd/>
            <a:tailEnd/>
          </a:ln>
          <a:effectLst/>
        </p:spPr>
        <p:txBody>
          <a:bodyPr>
            <a:spAutoFit/>
          </a:bodyPr>
          <a:lstStyle/>
          <a:p>
            <a:pPr eaLnBrk="1" hangingPunct="1">
              <a:lnSpc>
                <a:spcPct val="150000"/>
              </a:lnSpc>
            </a:pPr>
            <a:r>
              <a:rPr lang="zh-CN" altLang="en-US" sz="1800" b="1" dirty="0">
                <a:solidFill>
                  <a:schemeClr val="bg1"/>
                </a:solidFill>
                <a:ea typeface="黑体" pitchFamily="2" charset="-122"/>
              </a:rPr>
              <a:t>例如，</a:t>
            </a:r>
            <a:r>
              <a:rPr lang="zh-CN" altLang="en-US" sz="2800" b="1" dirty="0">
                <a:solidFill>
                  <a:srgbClr val="FFC000"/>
                </a:solidFill>
                <a:ea typeface="黑体" pitchFamily="2" charset="-122"/>
              </a:rPr>
              <a:t>红螺菌属</a:t>
            </a:r>
            <a:r>
              <a:rPr lang="zh-CN" altLang="en-US" sz="1800" b="1" dirty="0">
                <a:solidFill>
                  <a:schemeClr val="bg1"/>
                </a:solidFill>
                <a:ea typeface="黑体" pitchFamily="2" charset="-122"/>
              </a:rPr>
              <a:t>中的一些细菌能利用异丙醇作为供氢体，将</a:t>
            </a:r>
            <a:r>
              <a:rPr lang="en-US" altLang="zh-CN" sz="1800" b="1" dirty="0">
                <a:solidFill>
                  <a:schemeClr val="bg1"/>
                </a:solidFill>
                <a:ea typeface="黑体" pitchFamily="2" charset="-122"/>
              </a:rPr>
              <a:t>CO</a:t>
            </a:r>
            <a:r>
              <a:rPr lang="en-US" altLang="zh-CN" sz="1800" b="1" baseline="-25000" dirty="0">
                <a:solidFill>
                  <a:schemeClr val="bg1"/>
                </a:solidFill>
                <a:ea typeface="黑体" pitchFamily="2" charset="-122"/>
              </a:rPr>
              <a:t>2 </a:t>
            </a:r>
            <a:r>
              <a:rPr lang="zh-CN" altLang="en-US" sz="1800" b="1" dirty="0">
                <a:solidFill>
                  <a:schemeClr val="bg1"/>
                </a:solidFill>
                <a:ea typeface="黑体" pitchFamily="2" charset="-122"/>
              </a:rPr>
              <a:t>还原成细胞物质，同时积累丙酮。</a:t>
            </a:r>
            <a:endParaRPr lang="zh-CN" altLang="en-US" sz="2400" b="1" dirty="0">
              <a:solidFill>
                <a:schemeClr val="bg1"/>
              </a:solidFill>
              <a:ea typeface="黑体" pitchFamily="2" charset="-122"/>
            </a:endParaRPr>
          </a:p>
        </p:txBody>
      </p:sp>
      <p:sp>
        <p:nvSpPr>
          <p:cNvPr id="10" name="Text Box 11"/>
          <p:cNvSpPr txBox="1">
            <a:spLocks noChangeArrowheads="1"/>
          </p:cNvSpPr>
          <p:nvPr/>
        </p:nvSpPr>
        <p:spPr bwMode="auto">
          <a:xfrm>
            <a:off x="1050925" y="4910757"/>
            <a:ext cx="1898650" cy="457200"/>
          </a:xfrm>
          <a:prstGeom prst="rect">
            <a:avLst/>
          </a:prstGeom>
          <a:noFill/>
          <a:ln w="9525">
            <a:noFill/>
            <a:miter lim="800000"/>
            <a:headEnd/>
            <a:tailEnd/>
          </a:ln>
          <a:effectLst/>
        </p:spPr>
        <p:txBody>
          <a:bodyPr wrap="none">
            <a:spAutoFit/>
          </a:bodyPr>
          <a:lstStyle/>
          <a:p>
            <a:pPr eaLnBrk="1" hangingPunct="1"/>
            <a:r>
              <a:rPr lang="en-US" altLang="zh-CN" sz="2400" dirty="0">
                <a:solidFill>
                  <a:schemeClr val="bg1"/>
                </a:solidFill>
                <a:ea typeface="黑体" pitchFamily="2" charset="-122"/>
              </a:rPr>
              <a:t>CHOH + CO</a:t>
            </a:r>
            <a:r>
              <a:rPr lang="en-US" altLang="zh-CN" sz="2400" baseline="-25000" dirty="0">
                <a:solidFill>
                  <a:schemeClr val="bg1"/>
                </a:solidFill>
                <a:ea typeface="黑体" pitchFamily="2" charset="-122"/>
              </a:rPr>
              <a:t>2</a:t>
            </a:r>
            <a:endParaRPr lang="zh-CN" altLang="en-US" sz="2400" dirty="0">
              <a:solidFill>
                <a:schemeClr val="bg1"/>
              </a:solidFill>
              <a:ea typeface="黑体" pitchFamily="2" charset="-122"/>
            </a:endParaRPr>
          </a:p>
        </p:txBody>
      </p:sp>
      <p:sp>
        <p:nvSpPr>
          <p:cNvPr id="11" name="Text Box 12"/>
          <p:cNvSpPr txBox="1">
            <a:spLocks noChangeArrowheads="1"/>
          </p:cNvSpPr>
          <p:nvPr/>
        </p:nvSpPr>
        <p:spPr bwMode="auto">
          <a:xfrm>
            <a:off x="552450" y="4509120"/>
            <a:ext cx="709613" cy="457200"/>
          </a:xfrm>
          <a:prstGeom prst="rect">
            <a:avLst/>
          </a:prstGeom>
          <a:noFill/>
          <a:ln w="9525">
            <a:noFill/>
            <a:miter lim="800000"/>
            <a:headEnd/>
            <a:tailEnd/>
          </a:ln>
          <a:effectLst/>
        </p:spPr>
        <p:txBody>
          <a:bodyPr wrap="none">
            <a:spAutoFit/>
          </a:bodyPr>
          <a:lstStyle/>
          <a:p>
            <a:pPr eaLnBrk="1" hangingPunct="1"/>
            <a:r>
              <a:rPr lang="en-US" altLang="zh-CN" sz="2400" dirty="0">
                <a:solidFill>
                  <a:schemeClr val="bg1"/>
                </a:solidFill>
                <a:ea typeface="黑体" pitchFamily="2" charset="-122"/>
              </a:rPr>
              <a:t>H</a:t>
            </a:r>
            <a:r>
              <a:rPr lang="en-US" altLang="zh-CN" sz="2400" baseline="-25000" dirty="0">
                <a:solidFill>
                  <a:schemeClr val="bg1"/>
                </a:solidFill>
                <a:ea typeface="黑体" pitchFamily="2" charset="-122"/>
              </a:rPr>
              <a:t>3</a:t>
            </a:r>
            <a:r>
              <a:rPr lang="en-US" altLang="zh-CN" sz="2400" dirty="0">
                <a:solidFill>
                  <a:schemeClr val="bg1"/>
                </a:solidFill>
                <a:ea typeface="黑体" pitchFamily="2" charset="-122"/>
              </a:rPr>
              <a:t>C</a:t>
            </a:r>
            <a:endParaRPr lang="zh-CN" altLang="en-US" sz="2400" dirty="0">
              <a:solidFill>
                <a:schemeClr val="bg1"/>
              </a:solidFill>
              <a:ea typeface="黑体" pitchFamily="2" charset="-122"/>
            </a:endParaRPr>
          </a:p>
        </p:txBody>
      </p:sp>
      <p:sp>
        <p:nvSpPr>
          <p:cNvPr id="12" name="Text Box 13"/>
          <p:cNvSpPr txBox="1">
            <a:spLocks noChangeArrowheads="1"/>
          </p:cNvSpPr>
          <p:nvPr/>
        </p:nvSpPr>
        <p:spPr bwMode="auto">
          <a:xfrm>
            <a:off x="552450" y="5423520"/>
            <a:ext cx="709613" cy="457200"/>
          </a:xfrm>
          <a:prstGeom prst="rect">
            <a:avLst/>
          </a:prstGeom>
          <a:noFill/>
          <a:ln w="9525">
            <a:noFill/>
            <a:miter lim="800000"/>
            <a:headEnd/>
            <a:tailEnd/>
          </a:ln>
          <a:effectLst/>
        </p:spPr>
        <p:txBody>
          <a:bodyPr wrap="none">
            <a:spAutoFit/>
          </a:bodyPr>
          <a:lstStyle/>
          <a:p>
            <a:pPr eaLnBrk="1" hangingPunct="1"/>
            <a:r>
              <a:rPr lang="en-US" altLang="zh-CN" sz="2400" dirty="0">
                <a:solidFill>
                  <a:schemeClr val="bg1"/>
                </a:solidFill>
                <a:ea typeface="黑体" pitchFamily="2" charset="-122"/>
              </a:rPr>
              <a:t>H</a:t>
            </a:r>
            <a:r>
              <a:rPr lang="en-US" altLang="zh-CN" sz="2400" baseline="-25000" dirty="0">
                <a:solidFill>
                  <a:schemeClr val="bg1"/>
                </a:solidFill>
                <a:ea typeface="黑体" pitchFamily="2" charset="-122"/>
              </a:rPr>
              <a:t>3</a:t>
            </a:r>
            <a:r>
              <a:rPr lang="en-US" altLang="zh-CN" sz="2400" dirty="0">
                <a:solidFill>
                  <a:schemeClr val="bg1"/>
                </a:solidFill>
                <a:ea typeface="黑体" pitchFamily="2" charset="-122"/>
              </a:rPr>
              <a:t>C</a:t>
            </a:r>
            <a:endParaRPr lang="zh-CN" altLang="en-US" sz="2400" dirty="0">
              <a:solidFill>
                <a:schemeClr val="bg1"/>
              </a:solidFill>
              <a:ea typeface="黑体" pitchFamily="2" charset="-122"/>
            </a:endParaRPr>
          </a:p>
        </p:txBody>
      </p:sp>
      <p:sp>
        <p:nvSpPr>
          <p:cNvPr id="13" name="Line 14"/>
          <p:cNvSpPr>
            <a:spLocks noChangeShapeType="1"/>
          </p:cNvSpPr>
          <p:nvPr/>
        </p:nvSpPr>
        <p:spPr bwMode="auto">
          <a:xfrm flipV="1">
            <a:off x="1143000" y="5326682"/>
            <a:ext cx="0" cy="152400"/>
          </a:xfrm>
          <a:prstGeom prst="line">
            <a:avLst/>
          </a:prstGeom>
          <a:noFill/>
          <a:ln w="9525">
            <a:noFill/>
            <a:round/>
            <a:headEnd/>
            <a:tailEnd/>
          </a:ln>
          <a:effectLst/>
        </p:spPr>
        <p:txBody>
          <a:bodyPr wrap="none" anchor="ctr">
            <a:spAutoFit/>
          </a:bodyPr>
          <a:lstStyle/>
          <a:p>
            <a:endParaRPr lang="zh-CN" altLang="en-US"/>
          </a:p>
        </p:txBody>
      </p:sp>
      <p:sp>
        <p:nvSpPr>
          <p:cNvPr id="14" name="Line 15"/>
          <p:cNvSpPr>
            <a:spLocks noChangeShapeType="1"/>
          </p:cNvSpPr>
          <p:nvPr/>
        </p:nvSpPr>
        <p:spPr bwMode="auto">
          <a:xfrm flipV="1">
            <a:off x="990600" y="5250482"/>
            <a:ext cx="152400" cy="228600"/>
          </a:xfrm>
          <a:prstGeom prst="line">
            <a:avLst/>
          </a:prstGeom>
          <a:noFill/>
          <a:ln w="9525">
            <a:solidFill>
              <a:schemeClr val="bg1"/>
            </a:solidFill>
            <a:round/>
            <a:headEnd/>
            <a:tailEnd/>
          </a:ln>
          <a:effectLst/>
        </p:spPr>
        <p:txBody>
          <a:bodyPr wrap="none" anchor="ctr">
            <a:spAutoFit/>
          </a:bodyPr>
          <a:lstStyle/>
          <a:p>
            <a:endParaRPr lang="zh-CN" altLang="en-US"/>
          </a:p>
        </p:txBody>
      </p:sp>
      <p:sp>
        <p:nvSpPr>
          <p:cNvPr id="15" name="Line 16"/>
          <p:cNvSpPr>
            <a:spLocks noChangeShapeType="1"/>
          </p:cNvSpPr>
          <p:nvPr/>
        </p:nvSpPr>
        <p:spPr bwMode="auto">
          <a:xfrm>
            <a:off x="990600" y="4869482"/>
            <a:ext cx="152400" cy="152400"/>
          </a:xfrm>
          <a:prstGeom prst="line">
            <a:avLst/>
          </a:prstGeom>
          <a:noFill/>
          <a:ln w="9525">
            <a:solidFill>
              <a:schemeClr val="bg1"/>
            </a:solidFill>
            <a:round/>
            <a:headEnd/>
            <a:tailEnd/>
          </a:ln>
          <a:effectLst/>
        </p:spPr>
        <p:txBody>
          <a:bodyPr wrap="none" anchor="ctr">
            <a:spAutoFit/>
          </a:bodyPr>
          <a:lstStyle/>
          <a:p>
            <a:endParaRPr lang="zh-CN" altLang="en-US"/>
          </a:p>
        </p:txBody>
      </p:sp>
      <p:sp>
        <p:nvSpPr>
          <p:cNvPr id="16" name="Text Box 17"/>
          <p:cNvSpPr txBox="1">
            <a:spLocks noChangeArrowheads="1"/>
          </p:cNvSpPr>
          <p:nvPr/>
        </p:nvSpPr>
        <p:spPr bwMode="auto">
          <a:xfrm>
            <a:off x="136525" y="4859957"/>
            <a:ext cx="338554" cy="461665"/>
          </a:xfrm>
          <a:prstGeom prst="rect">
            <a:avLst/>
          </a:prstGeom>
          <a:noFill/>
          <a:ln w="9525">
            <a:noFill/>
            <a:miter lim="800000"/>
            <a:headEnd/>
            <a:tailEnd/>
          </a:ln>
          <a:effectLst/>
        </p:spPr>
        <p:txBody>
          <a:bodyPr wrap="none">
            <a:spAutoFit/>
          </a:bodyPr>
          <a:lstStyle/>
          <a:p>
            <a:pPr eaLnBrk="1" hangingPunct="1"/>
            <a:r>
              <a:rPr lang="zh-CN" altLang="en-US" sz="2400" dirty="0">
                <a:solidFill>
                  <a:schemeClr val="bg1"/>
                </a:solidFill>
                <a:ea typeface="黑体" pitchFamily="2" charset="-122"/>
              </a:rPr>
              <a:t>2</a:t>
            </a:r>
          </a:p>
        </p:txBody>
      </p:sp>
      <p:sp>
        <p:nvSpPr>
          <p:cNvPr id="17" name="Text Box 18"/>
          <p:cNvSpPr txBox="1">
            <a:spLocks noChangeArrowheads="1"/>
          </p:cNvSpPr>
          <p:nvPr/>
        </p:nvSpPr>
        <p:spPr bwMode="auto">
          <a:xfrm>
            <a:off x="3352800" y="4564682"/>
            <a:ext cx="796925" cy="457200"/>
          </a:xfrm>
          <a:prstGeom prst="rect">
            <a:avLst/>
          </a:prstGeom>
          <a:noFill/>
          <a:ln w="9525">
            <a:noFill/>
            <a:miter lim="800000"/>
            <a:headEnd/>
            <a:tailEnd/>
          </a:ln>
          <a:effectLst/>
        </p:spPr>
        <p:txBody>
          <a:bodyPr wrap="none">
            <a:spAutoFit/>
          </a:bodyPr>
          <a:lstStyle/>
          <a:p>
            <a:pPr eaLnBrk="1" hangingPunct="1"/>
            <a:r>
              <a:rPr lang="zh-CN" altLang="en-US" sz="2400" b="1">
                <a:solidFill>
                  <a:schemeClr val="folHlink"/>
                </a:solidFill>
                <a:ea typeface="黑体" pitchFamily="2" charset="-122"/>
              </a:rPr>
              <a:t>光能</a:t>
            </a:r>
            <a:endParaRPr lang="zh-CN" altLang="en-US" b="1">
              <a:ea typeface="黑体" pitchFamily="2" charset="-122"/>
            </a:endParaRPr>
          </a:p>
        </p:txBody>
      </p:sp>
      <p:sp>
        <p:nvSpPr>
          <p:cNvPr id="18" name="Text Box 19"/>
          <p:cNvSpPr txBox="1">
            <a:spLocks noChangeArrowheads="1"/>
          </p:cNvSpPr>
          <p:nvPr/>
        </p:nvSpPr>
        <p:spPr bwMode="auto">
          <a:xfrm>
            <a:off x="3124200" y="5250482"/>
            <a:ext cx="1409700"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光合色素</a:t>
            </a:r>
            <a:endParaRPr lang="zh-CN" altLang="en-US" b="1" dirty="0">
              <a:ea typeface="黑体" pitchFamily="2" charset="-122"/>
            </a:endParaRPr>
          </a:p>
        </p:txBody>
      </p:sp>
      <p:sp>
        <p:nvSpPr>
          <p:cNvPr id="19" name="AutoShape 20"/>
          <p:cNvSpPr>
            <a:spLocks noChangeArrowheads="1"/>
          </p:cNvSpPr>
          <p:nvPr/>
        </p:nvSpPr>
        <p:spPr bwMode="auto">
          <a:xfrm>
            <a:off x="2949575" y="5074270"/>
            <a:ext cx="2127250" cy="190500"/>
          </a:xfrm>
          <a:prstGeom prst="rightArrow">
            <a:avLst>
              <a:gd name="adj1" fmla="val 49778"/>
              <a:gd name="adj2" fmla="val 180476"/>
            </a:avLst>
          </a:prstGeom>
          <a:solidFill>
            <a:srgbClr val="00FF00"/>
          </a:solidFill>
          <a:ln w="9525">
            <a:noFill/>
            <a:miter lim="800000"/>
            <a:headEnd/>
            <a:tailEnd/>
          </a:ln>
          <a:effectLst/>
        </p:spPr>
        <p:txBody>
          <a:bodyPr wrap="none" anchor="ctr"/>
          <a:lstStyle/>
          <a:p>
            <a:pPr algn="ctr"/>
            <a:endParaRPr lang="zh-CN" altLang="en-US"/>
          </a:p>
        </p:txBody>
      </p:sp>
      <p:sp>
        <p:nvSpPr>
          <p:cNvPr id="20" name="Text Box 21"/>
          <p:cNvSpPr txBox="1">
            <a:spLocks noChangeArrowheads="1"/>
          </p:cNvSpPr>
          <p:nvPr/>
        </p:nvSpPr>
        <p:spPr bwMode="auto">
          <a:xfrm>
            <a:off x="5076825" y="4904407"/>
            <a:ext cx="4027488" cy="457200"/>
          </a:xfrm>
          <a:prstGeom prst="rect">
            <a:avLst/>
          </a:prstGeom>
          <a:noFill/>
          <a:ln w="9525">
            <a:noFill/>
            <a:miter lim="800000"/>
            <a:headEnd/>
            <a:tailEnd/>
          </a:ln>
          <a:effectLst/>
        </p:spPr>
        <p:txBody>
          <a:bodyPr wrap="none">
            <a:spAutoFit/>
          </a:bodyPr>
          <a:lstStyle/>
          <a:p>
            <a:pPr eaLnBrk="1" hangingPunct="1"/>
            <a:r>
              <a:rPr lang="zh-CN" altLang="en-US" sz="2400" dirty="0">
                <a:solidFill>
                  <a:schemeClr val="bg1"/>
                </a:solidFill>
                <a:ea typeface="黑体" pitchFamily="2" charset="-122"/>
              </a:rPr>
              <a:t>2 </a:t>
            </a:r>
            <a:r>
              <a:rPr lang="en-US" altLang="zh-CN" sz="2400" dirty="0">
                <a:solidFill>
                  <a:schemeClr val="bg1"/>
                </a:solidFill>
                <a:ea typeface="黑体" pitchFamily="2" charset="-122"/>
              </a:rPr>
              <a:t>CH</a:t>
            </a:r>
            <a:r>
              <a:rPr lang="en-US" altLang="zh-CN" sz="2400" baseline="-25000" dirty="0">
                <a:solidFill>
                  <a:schemeClr val="bg1"/>
                </a:solidFill>
                <a:ea typeface="黑体" pitchFamily="2" charset="-122"/>
              </a:rPr>
              <a:t>3</a:t>
            </a:r>
            <a:r>
              <a:rPr lang="en-US" altLang="zh-CN" sz="2400" dirty="0">
                <a:solidFill>
                  <a:schemeClr val="bg1"/>
                </a:solidFill>
                <a:ea typeface="黑体" pitchFamily="2" charset="-122"/>
              </a:rPr>
              <a:t>COCH</a:t>
            </a:r>
            <a:r>
              <a:rPr lang="en-US" altLang="zh-CN" sz="2400" baseline="-25000" dirty="0">
                <a:solidFill>
                  <a:schemeClr val="bg1"/>
                </a:solidFill>
                <a:ea typeface="黑体" pitchFamily="2" charset="-122"/>
              </a:rPr>
              <a:t>3</a:t>
            </a:r>
            <a:r>
              <a:rPr lang="en-US" altLang="zh-CN" sz="2400" dirty="0">
                <a:solidFill>
                  <a:schemeClr val="bg1"/>
                </a:solidFill>
                <a:ea typeface="黑体" pitchFamily="2" charset="-122"/>
              </a:rPr>
              <a:t> +[ CH</a:t>
            </a:r>
            <a:r>
              <a:rPr lang="en-US" altLang="zh-CN" sz="2400" baseline="-25000" dirty="0">
                <a:solidFill>
                  <a:schemeClr val="bg1"/>
                </a:solidFill>
                <a:ea typeface="黑体" pitchFamily="2" charset="-122"/>
              </a:rPr>
              <a:t>2</a:t>
            </a:r>
            <a:r>
              <a:rPr lang="en-US" altLang="zh-CN" sz="2400" dirty="0">
                <a:solidFill>
                  <a:schemeClr val="bg1"/>
                </a:solidFill>
                <a:ea typeface="黑体" pitchFamily="2" charset="-122"/>
              </a:rPr>
              <a:t>O] + H</a:t>
            </a:r>
            <a:r>
              <a:rPr lang="en-US" altLang="zh-CN" sz="2400" baseline="-25000" dirty="0">
                <a:solidFill>
                  <a:schemeClr val="bg1"/>
                </a:solidFill>
                <a:ea typeface="黑体" pitchFamily="2" charset="-122"/>
              </a:rPr>
              <a:t>2</a:t>
            </a:r>
            <a:r>
              <a:rPr lang="en-US" altLang="zh-CN" sz="2400" dirty="0">
                <a:solidFill>
                  <a:schemeClr val="bg1"/>
                </a:solidFill>
                <a:ea typeface="黑体" pitchFamily="2" charset="-122"/>
              </a:rPr>
              <a:t>O</a:t>
            </a:r>
            <a:endParaRPr lang="zh-CN" altLang="en-US" sz="2400" dirty="0">
              <a:solidFill>
                <a:schemeClr val="bg1"/>
              </a:solidFill>
              <a:ea typeface="黑体" pitchFamily="2" charset="-122"/>
            </a:endParaRPr>
          </a:p>
        </p:txBody>
      </p:sp>
      <p:sp>
        <p:nvSpPr>
          <p:cNvPr id="21" name="Text Box 2"/>
          <p:cNvSpPr txBox="1">
            <a:spLocks noChangeArrowheads="1"/>
          </p:cNvSpPr>
          <p:nvPr/>
        </p:nvSpPr>
        <p:spPr bwMode="auto">
          <a:xfrm>
            <a:off x="5572132" y="-104499"/>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第二节 </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微生物的</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营养类型</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22" name="TextBox 21"/>
          <p:cNvSpPr txBox="1"/>
          <p:nvPr/>
        </p:nvSpPr>
        <p:spPr>
          <a:xfrm>
            <a:off x="179512" y="5942625"/>
            <a:ext cx="8856984" cy="870751"/>
          </a:xfrm>
          <a:prstGeom prst="rect">
            <a:avLst/>
          </a:prstGeom>
          <a:solidFill>
            <a:schemeClr val="tx2"/>
          </a:solidFill>
        </p:spPr>
        <p:txBody>
          <a:bodyPr wrap="square" rtlCol="0">
            <a:spAutoFit/>
          </a:bodyPr>
          <a:lstStyle/>
          <a:p>
            <a:pPr>
              <a:lnSpc>
                <a:spcPct val="150000"/>
              </a:lnSpc>
            </a:pPr>
            <a:r>
              <a:rPr lang="zh-CN" altLang="en-US" b="1" dirty="0" smtClean="0">
                <a:solidFill>
                  <a:srgbClr val="C00000"/>
                </a:solidFill>
              </a:rPr>
              <a:t>该种营养类型微生物在污水净化中具有重要意义，污水中有机物作为</a:t>
            </a:r>
            <a:r>
              <a:rPr lang="en-US" altLang="zh-CN" b="1" dirty="0" smtClean="0">
                <a:solidFill>
                  <a:srgbClr val="C00000"/>
                </a:solidFill>
              </a:rPr>
              <a:t>H</a:t>
            </a:r>
            <a:r>
              <a:rPr lang="zh-CN" altLang="en-US" b="1" dirty="0" smtClean="0">
                <a:solidFill>
                  <a:srgbClr val="C00000"/>
                </a:solidFill>
              </a:rPr>
              <a:t>供体而被降解，同时利用光能还原</a:t>
            </a:r>
            <a:r>
              <a:rPr lang="en-US" altLang="zh-CN" b="1" dirty="0" smtClean="0">
                <a:solidFill>
                  <a:srgbClr val="C00000"/>
                </a:solidFill>
                <a:ea typeface="黑体" pitchFamily="2" charset="-122"/>
              </a:rPr>
              <a:t>CO</a:t>
            </a:r>
            <a:r>
              <a:rPr lang="en-US" altLang="zh-CN" b="1" baseline="-25000" dirty="0" smtClean="0">
                <a:solidFill>
                  <a:srgbClr val="C00000"/>
                </a:solidFill>
                <a:ea typeface="黑体" pitchFamily="2" charset="-122"/>
              </a:rPr>
              <a:t>2</a:t>
            </a:r>
            <a:r>
              <a:rPr lang="zh-CN" altLang="en-US" b="1" dirty="0" smtClean="0">
                <a:solidFill>
                  <a:srgbClr val="C00000"/>
                </a:solidFill>
                <a:ea typeface="黑体" pitchFamily="2" charset="-122"/>
              </a:rPr>
              <a:t>为细胞物质</a:t>
            </a:r>
            <a:endParaRPr lang="zh-CN" alt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2"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0-#ppt_w/2"/>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1"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0-#ppt_h/2"/>
                                          </p:val>
                                        </p:tav>
                                        <p:tav tm="100000">
                                          <p:val>
                                            <p:strVal val="#ppt_y"/>
                                          </p:val>
                                        </p:tav>
                                      </p:tavLst>
                                    </p:anim>
                                  </p:childTnLst>
                                </p:cTn>
                              </p:par>
                            </p:childTnLst>
                          </p:cTn>
                        </p:par>
                        <p:par>
                          <p:cTn id="40" fill="hold">
                            <p:stCondLst>
                              <p:cond delay="3000"/>
                            </p:stCondLst>
                            <p:childTnLst>
                              <p:par>
                                <p:cTn id="41" presetID="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4"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499"/>
                                          </p:stCondLst>
                                        </p:cTn>
                                        <p:tgtEl>
                                          <p:spTgt spid="10"/>
                                        </p:tgtEl>
                                        <p:attrNameLst>
                                          <p:attrName>style.visibility</p:attrName>
                                        </p:attrNameLst>
                                      </p:cBhvr>
                                      <p:to>
                                        <p:strVal val="visible"/>
                                      </p:to>
                                    </p:set>
                                  </p:childTnLst>
                                </p:cTn>
                              </p:par>
                            </p:childTnLst>
                          </p:cTn>
                        </p:par>
                        <p:par>
                          <p:cTn id="53" fill="hold">
                            <p:stCondLst>
                              <p:cond delay="4500"/>
                            </p:stCondLst>
                            <p:childTnLst>
                              <p:par>
                                <p:cTn id="54" presetID="2" presetClass="entr" presetSubtype="8"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0-#ppt_w/2"/>
                                          </p:val>
                                        </p:tav>
                                        <p:tav tm="100000">
                                          <p:val>
                                            <p:strVal val="#ppt_x"/>
                                          </p:val>
                                        </p:tav>
                                      </p:tavLst>
                                    </p:anim>
                                    <p:anim calcmode="lin" valueType="num">
                                      <p:cBhvr additive="base">
                                        <p:cTn id="5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autoUpdateAnimBg="0"/>
      <p:bldP spid="11" grpId="0" autoUpdateAnimBg="0"/>
      <p:bldP spid="12" grpId="0" autoUpdateAnimBg="0"/>
      <p:bldP spid="14" grpId="0" animBg="1"/>
      <p:bldP spid="15" grpId="0" animBg="1"/>
      <p:bldP spid="16" grpId="0" autoUpdateAnimBg="0"/>
      <p:bldP spid="17" grpId="0" autoUpdateAnimBg="0"/>
      <p:bldP spid="18" grpId="0" autoUpdateAnimBg="0"/>
      <p:bldP spid="19" grpId="0" animBg="1"/>
      <p:bldP spid="20" grpId="0" autoUpdateAnimBg="0"/>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0" y="2143116"/>
            <a:ext cx="8820150" cy="1852815"/>
          </a:xfrm>
          <a:prstGeom prst="rect">
            <a:avLst/>
          </a:prstGeom>
          <a:noFill/>
          <a:ln w="9525">
            <a:noFill/>
            <a:miter lim="800000"/>
            <a:headEnd/>
            <a:tailEnd/>
          </a:ln>
          <a:effectLst/>
        </p:spPr>
        <p:txBody>
          <a:bodyPr>
            <a:spAutoFit/>
          </a:bodyPr>
          <a:lstStyle/>
          <a:p>
            <a:pPr algn="ctr" eaLnBrk="1" hangingPunct="1">
              <a:lnSpc>
                <a:spcPct val="220000"/>
              </a:lnSpc>
            </a:pPr>
            <a:r>
              <a:rPr lang="zh-CN" altLang="en-US" sz="2600" b="1" dirty="0">
                <a:solidFill>
                  <a:srgbClr val="FFFF00"/>
                </a:solidFill>
                <a:ea typeface="黑体" pitchFamily="2" charset="-122"/>
              </a:rPr>
              <a:t>光能无机自养型</a:t>
            </a:r>
            <a:r>
              <a:rPr lang="zh-CN" altLang="en-US" sz="2000" b="1" dirty="0">
                <a:solidFill>
                  <a:schemeClr val="accent1"/>
                </a:solidFill>
                <a:ea typeface="黑体" pitchFamily="2" charset="-122"/>
              </a:rPr>
              <a:t>和</a:t>
            </a:r>
            <a:r>
              <a:rPr lang="zh-CN" altLang="en-US" sz="2600" b="1" dirty="0">
                <a:solidFill>
                  <a:srgbClr val="FFFF00"/>
                </a:solidFill>
                <a:ea typeface="黑体" pitchFamily="2" charset="-122"/>
              </a:rPr>
              <a:t>光能有机异养型</a:t>
            </a:r>
            <a:r>
              <a:rPr lang="zh-CN" altLang="en-US" sz="2000" b="1" dirty="0">
                <a:solidFill>
                  <a:schemeClr val="accent1"/>
                </a:solidFill>
                <a:ea typeface="黑体" pitchFamily="2" charset="-122"/>
              </a:rPr>
              <a:t>微生物</a:t>
            </a:r>
          </a:p>
          <a:p>
            <a:pPr algn="ctr" eaLnBrk="1" hangingPunct="1">
              <a:lnSpc>
                <a:spcPct val="220000"/>
              </a:lnSpc>
            </a:pPr>
            <a:r>
              <a:rPr lang="zh-CN" altLang="en-US" sz="2000" b="1" dirty="0">
                <a:solidFill>
                  <a:schemeClr val="accent1"/>
                </a:solidFill>
                <a:ea typeface="黑体" pitchFamily="2" charset="-122"/>
              </a:rPr>
              <a:t>可利用光能生长，在</a:t>
            </a:r>
            <a:r>
              <a:rPr lang="zh-CN" altLang="en-US" sz="2600" b="1" u="sng" dirty="0" smtClean="0">
                <a:solidFill>
                  <a:srgbClr val="FFFF00"/>
                </a:solidFill>
                <a:ea typeface="黑体" pitchFamily="2" charset="-122"/>
              </a:rPr>
              <a:t>地球生态环境</a:t>
            </a:r>
            <a:r>
              <a:rPr lang="zh-CN" altLang="en-US" sz="2600" b="1" u="sng" dirty="0">
                <a:solidFill>
                  <a:srgbClr val="FFFF00"/>
                </a:solidFill>
                <a:ea typeface="黑体" pitchFamily="2" charset="-122"/>
              </a:rPr>
              <a:t>的演化过程</a:t>
            </a:r>
            <a:r>
              <a:rPr lang="zh-CN" altLang="en-US" sz="2000" b="1" dirty="0">
                <a:solidFill>
                  <a:schemeClr val="accent1"/>
                </a:solidFill>
                <a:ea typeface="黑体" pitchFamily="2" charset="-122"/>
              </a:rPr>
              <a:t>中起重要作用</a:t>
            </a:r>
            <a:r>
              <a:rPr lang="zh-CN" altLang="en-US" sz="2000" b="1" dirty="0" smtClean="0">
                <a:solidFill>
                  <a:schemeClr val="accent1"/>
                </a:solidFill>
                <a:ea typeface="黑体" pitchFamily="2" charset="-122"/>
              </a:rPr>
              <a:t>。</a:t>
            </a:r>
            <a:endParaRPr lang="zh-CN" altLang="en-US" sz="2000" b="1" dirty="0">
              <a:solidFill>
                <a:schemeClr val="accent1"/>
              </a:solidFill>
              <a:ea typeface="黑体" pitchFamily="2" charset="-122"/>
            </a:endParaRPr>
          </a:p>
        </p:txBody>
      </p:sp>
      <p:sp>
        <p:nvSpPr>
          <p:cNvPr id="3" name="Text Box 2"/>
          <p:cNvSpPr txBox="1">
            <a:spLocks noChangeArrowheads="1"/>
          </p:cNvSpPr>
          <p:nvPr/>
        </p:nvSpPr>
        <p:spPr bwMode="auto">
          <a:xfrm>
            <a:off x="5572132" y="-71462"/>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第二节 </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微生物的</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营养类型</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Text Box 1028"/>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149509" name="Text Box 1029"/>
          <p:cNvSpPr txBox="1">
            <a:spLocks noChangeArrowheads="1"/>
          </p:cNvSpPr>
          <p:nvPr/>
        </p:nvSpPr>
        <p:spPr bwMode="auto">
          <a:xfrm>
            <a:off x="152400" y="1239838"/>
            <a:ext cx="4941888"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3．化能无机自养型（化能自养型）</a:t>
            </a:r>
          </a:p>
        </p:txBody>
      </p:sp>
      <p:sp>
        <p:nvSpPr>
          <p:cNvPr id="149510" name="Text Box 1030"/>
          <p:cNvSpPr txBox="1">
            <a:spLocks noChangeArrowheads="1"/>
          </p:cNvSpPr>
          <p:nvPr/>
        </p:nvSpPr>
        <p:spPr bwMode="auto">
          <a:xfrm>
            <a:off x="304800" y="1852613"/>
            <a:ext cx="6072496" cy="461665"/>
          </a:xfrm>
          <a:prstGeom prst="rect">
            <a:avLst/>
          </a:prstGeom>
          <a:noFill/>
          <a:ln w="9525">
            <a:noFill/>
            <a:miter lim="800000"/>
            <a:headEnd/>
            <a:tailEnd/>
          </a:ln>
          <a:effectLst/>
        </p:spPr>
        <p:txBody>
          <a:bodyPr wrap="none">
            <a:spAutoFit/>
          </a:bodyPr>
          <a:lstStyle/>
          <a:p>
            <a:pPr eaLnBrk="1" hangingPunct="1"/>
            <a:r>
              <a:rPr lang="zh-CN" altLang="en-US" sz="1800" b="1" dirty="0">
                <a:solidFill>
                  <a:schemeClr val="bg1"/>
                </a:solidFill>
                <a:ea typeface="黑体" pitchFamily="2" charset="-122"/>
              </a:rPr>
              <a:t>生长所需要的能量来自</a:t>
            </a:r>
            <a:r>
              <a:rPr lang="zh-CN" altLang="en-US" b="1" u="sng" dirty="0">
                <a:solidFill>
                  <a:srgbClr val="FFFF00"/>
                </a:solidFill>
                <a:ea typeface="黑体" pitchFamily="2" charset="-122"/>
              </a:rPr>
              <a:t>无机物氧化</a:t>
            </a:r>
            <a:r>
              <a:rPr lang="zh-CN" altLang="en-US" sz="1800" b="1" dirty="0">
                <a:solidFill>
                  <a:schemeClr val="bg1"/>
                </a:solidFill>
                <a:ea typeface="黑体" pitchFamily="2" charset="-122"/>
              </a:rPr>
              <a:t>过程中放出的</a:t>
            </a:r>
            <a:r>
              <a:rPr lang="zh-CN" altLang="en-US" b="1" u="sng" dirty="0">
                <a:solidFill>
                  <a:srgbClr val="FFFF00"/>
                </a:solidFill>
                <a:ea typeface="黑体" pitchFamily="2" charset="-122"/>
              </a:rPr>
              <a:t>化学能</a:t>
            </a:r>
            <a:r>
              <a:rPr lang="zh-CN" altLang="en-US" sz="2400" b="1" dirty="0">
                <a:solidFill>
                  <a:schemeClr val="tx2"/>
                </a:solidFill>
                <a:ea typeface="黑体" pitchFamily="2" charset="-122"/>
              </a:rPr>
              <a:t>；</a:t>
            </a:r>
            <a:endParaRPr lang="zh-CN" altLang="en-US" sz="2400" b="1" dirty="0">
              <a:ea typeface="黑体" pitchFamily="2" charset="-122"/>
            </a:endParaRPr>
          </a:p>
        </p:txBody>
      </p:sp>
      <p:sp>
        <p:nvSpPr>
          <p:cNvPr id="149511" name="Text Box 1031"/>
          <p:cNvSpPr txBox="1">
            <a:spLocks noChangeArrowheads="1"/>
          </p:cNvSpPr>
          <p:nvPr/>
        </p:nvSpPr>
        <p:spPr bwMode="auto">
          <a:xfrm>
            <a:off x="381000" y="2555875"/>
            <a:ext cx="8382000" cy="738664"/>
          </a:xfrm>
          <a:prstGeom prst="rect">
            <a:avLst/>
          </a:prstGeom>
          <a:noFill/>
          <a:ln w="9525">
            <a:noFill/>
            <a:miter lim="800000"/>
            <a:headEnd/>
            <a:tailEnd/>
          </a:ln>
          <a:effectLst/>
        </p:spPr>
        <p:txBody>
          <a:bodyPr>
            <a:spAutoFit/>
          </a:bodyPr>
          <a:lstStyle/>
          <a:p>
            <a:pPr eaLnBrk="1" hangingPunct="1"/>
            <a:r>
              <a:rPr lang="zh-CN" altLang="en-US" sz="1800" b="1" dirty="0">
                <a:solidFill>
                  <a:schemeClr val="bg1"/>
                </a:solidFill>
                <a:ea typeface="黑体" pitchFamily="2" charset="-122"/>
              </a:rPr>
              <a:t>以</a:t>
            </a:r>
            <a:r>
              <a:rPr lang="en-US" altLang="zh-CN" b="1" dirty="0">
                <a:solidFill>
                  <a:srgbClr val="FFFF00"/>
                </a:solidFill>
                <a:ea typeface="黑体" pitchFamily="2" charset="-122"/>
              </a:rPr>
              <a:t>CO</a:t>
            </a:r>
            <a:r>
              <a:rPr lang="en-US" altLang="zh-CN" b="1" baseline="-25000" dirty="0">
                <a:solidFill>
                  <a:srgbClr val="FFFF00"/>
                </a:solidFill>
                <a:ea typeface="黑体" pitchFamily="2" charset="-122"/>
              </a:rPr>
              <a:t>2</a:t>
            </a:r>
            <a:r>
              <a:rPr lang="zh-CN" altLang="en-US" sz="1800" b="1" dirty="0">
                <a:solidFill>
                  <a:schemeClr val="bg1"/>
                </a:solidFill>
                <a:ea typeface="黑体" pitchFamily="2" charset="-122"/>
              </a:rPr>
              <a:t>或</a:t>
            </a:r>
            <a:r>
              <a:rPr lang="zh-CN" altLang="en-US" b="1" u="sng" dirty="0">
                <a:solidFill>
                  <a:srgbClr val="FFFF00"/>
                </a:solidFill>
                <a:ea typeface="黑体" pitchFamily="2" charset="-122"/>
              </a:rPr>
              <a:t>碳酸盐</a:t>
            </a:r>
            <a:r>
              <a:rPr lang="zh-CN" altLang="en-US" sz="1800" b="1" dirty="0">
                <a:solidFill>
                  <a:schemeClr val="bg1"/>
                </a:solidFill>
                <a:ea typeface="黑体" pitchFamily="2" charset="-122"/>
              </a:rPr>
              <a:t>作为唯一或主要碳源进行生长时，利用</a:t>
            </a:r>
            <a:r>
              <a:rPr lang="en-US" altLang="zh-CN" sz="1800" b="1" dirty="0">
                <a:solidFill>
                  <a:schemeClr val="bg1"/>
                </a:solidFill>
                <a:ea typeface="黑体" pitchFamily="2" charset="-122"/>
              </a:rPr>
              <a:t>H</a:t>
            </a:r>
            <a:r>
              <a:rPr lang="en-US" altLang="zh-CN" sz="1800" b="1" baseline="-25000" dirty="0">
                <a:solidFill>
                  <a:schemeClr val="bg1"/>
                </a:solidFill>
                <a:ea typeface="黑体" pitchFamily="2" charset="-122"/>
              </a:rPr>
              <a:t>2</a:t>
            </a:r>
            <a:r>
              <a:rPr lang="en-US" altLang="zh-CN" sz="1800" b="1" dirty="0">
                <a:solidFill>
                  <a:schemeClr val="bg1"/>
                </a:solidFill>
                <a:ea typeface="黑体" pitchFamily="2" charset="-122"/>
              </a:rPr>
              <a:t>、H</a:t>
            </a:r>
            <a:r>
              <a:rPr lang="en-US" altLang="zh-CN" sz="1800" b="1" baseline="-25000" dirty="0">
                <a:solidFill>
                  <a:schemeClr val="bg1"/>
                </a:solidFill>
                <a:ea typeface="黑体" pitchFamily="2" charset="-122"/>
              </a:rPr>
              <a:t>2</a:t>
            </a:r>
            <a:r>
              <a:rPr lang="en-US" altLang="zh-CN" sz="1800" b="1" dirty="0">
                <a:solidFill>
                  <a:schemeClr val="bg1"/>
                </a:solidFill>
                <a:ea typeface="黑体" pitchFamily="2" charset="-122"/>
              </a:rPr>
              <a:t>S、Fe</a:t>
            </a:r>
            <a:r>
              <a:rPr lang="en-US" altLang="zh-CN" sz="1800" b="1" baseline="30000" dirty="0">
                <a:solidFill>
                  <a:schemeClr val="bg1"/>
                </a:solidFill>
                <a:ea typeface="黑体" pitchFamily="2" charset="-122"/>
              </a:rPr>
              <a:t>2+</a:t>
            </a:r>
            <a:r>
              <a:rPr lang="en-US" altLang="zh-CN" sz="1800" b="1" dirty="0">
                <a:solidFill>
                  <a:schemeClr val="bg1"/>
                </a:solidFill>
                <a:ea typeface="黑体" pitchFamily="2" charset="-122"/>
              </a:rPr>
              <a:t>、NH</a:t>
            </a:r>
            <a:r>
              <a:rPr lang="en-US" altLang="zh-CN" sz="1800" b="1" baseline="-25000" dirty="0">
                <a:solidFill>
                  <a:schemeClr val="bg1"/>
                </a:solidFill>
                <a:ea typeface="黑体" pitchFamily="2" charset="-122"/>
              </a:rPr>
              <a:t>3</a:t>
            </a:r>
            <a:r>
              <a:rPr lang="zh-CN" altLang="en-US" sz="1800" b="1" dirty="0">
                <a:solidFill>
                  <a:schemeClr val="bg1"/>
                </a:solidFill>
                <a:ea typeface="黑体" pitchFamily="2" charset="-122"/>
              </a:rPr>
              <a:t>或</a:t>
            </a:r>
            <a:r>
              <a:rPr lang="en-US" altLang="zh-CN" sz="1800" b="1" dirty="0">
                <a:solidFill>
                  <a:schemeClr val="bg1"/>
                </a:solidFill>
                <a:ea typeface="黑体" pitchFamily="2" charset="-122"/>
              </a:rPr>
              <a:t>NO</a:t>
            </a:r>
            <a:r>
              <a:rPr lang="en-US" altLang="zh-CN" sz="1800" b="1" baseline="-25000" dirty="0">
                <a:solidFill>
                  <a:schemeClr val="bg1"/>
                </a:solidFill>
                <a:ea typeface="黑体" pitchFamily="2" charset="-122"/>
              </a:rPr>
              <a:t>2</a:t>
            </a:r>
            <a:r>
              <a:rPr lang="en-US" altLang="zh-CN" sz="1800" b="1" baseline="30000" dirty="0">
                <a:solidFill>
                  <a:schemeClr val="bg1"/>
                </a:solidFill>
                <a:ea typeface="黑体" pitchFamily="2" charset="-122"/>
              </a:rPr>
              <a:t>-</a:t>
            </a:r>
            <a:r>
              <a:rPr lang="zh-CN" altLang="en-US" sz="1800" b="1" dirty="0">
                <a:solidFill>
                  <a:schemeClr val="bg1"/>
                </a:solidFill>
                <a:ea typeface="黑体" pitchFamily="2" charset="-122"/>
              </a:rPr>
              <a:t>等</a:t>
            </a:r>
            <a:r>
              <a:rPr lang="zh-CN" altLang="en-US" b="1" u="sng" dirty="0">
                <a:solidFill>
                  <a:srgbClr val="FFFF00"/>
                </a:solidFill>
                <a:ea typeface="黑体" pitchFamily="2" charset="-122"/>
              </a:rPr>
              <a:t>无机物</a:t>
            </a:r>
            <a:r>
              <a:rPr lang="zh-CN" altLang="en-US" sz="1800" b="1" dirty="0">
                <a:solidFill>
                  <a:schemeClr val="bg1"/>
                </a:solidFill>
                <a:ea typeface="黑体" pitchFamily="2" charset="-122"/>
              </a:rPr>
              <a:t>作为</a:t>
            </a:r>
            <a:r>
              <a:rPr lang="zh-CN" altLang="en-US" b="1" u="sng" dirty="0">
                <a:solidFill>
                  <a:srgbClr val="FFFF00"/>
                </a:solidFill>
                <a:ea typeface="黑体" pitchFamily="2" charset="-122"/>
              </a:rPr>
              <a:t>电子供体</a:t>
            </a:r>
            <a:r>
              <a:rPr lang="zh-CN" altLang="en-US" sz="2400" b="1" dirty="0">
                <a:solidFill>
                  <a:schemeClr val="accent1"/>
                </a:solidFill>
                <a:ea typeface="黑体" pitchFamily="2" charset="-122"/>
              </a:rPr>
              <a:t>使</a:t>
            </a:r>
            <a:r>
              <a:rPr lang="en-US" altLang="zh-CN" sz="2400" b="1" dirty="0">
                <a:solidFill>
                  <a:schemeClr val="accent1"/>
                </a:solidFill>
                <a:ea typeface="黑体" pitchFamily="2" charset="-122"/>
              </a:rPr>
              <a:t>CO</a:t>
            </a:r>
            <a:r>
              <a:rPr lang="en-US" altLang="zh-CN" sz="2400" b="1" baseline="-25000" dirty="0">
                <a:solidFill>
                  <a:schemeClr val="accent1"/>
                </a:solidFill>
                <a:ea typeface="黑体" pitchFamily="2" charset="-122"/>
              </a:rPr>
              <a:t>2</a:t>
            </a:r>
            <a:r>
              <a:rPr lang="zh-CN" altLang="en-US" sz="2400" b="1" dirty="0">
                <a:solidFill>
                  <a:schemeClr val="accent1"/>
                </a:solidFill>
                <a:ea typeface="黑体" pitchFamily="2" charset="-122"/>
              </a:rPr>
              <a:t>还原成细胞物质</a:t>
            </a:r>
            <a:r>
              <a:rPr lang="zh-CN" altLang="en-US" sz="1800" b="1" dirty="0">
                <a:solidFill>
                  <a:schemeClr val="bg1"/>
                </a:solidFill>
                <a:ea typeface="黑体" pitchFamily="2" charset="-122"/>
              </a:rPr>
              <a:t>。</a:t>
            </a:r>
            <a:endParaRPr lang="zh-CN" altLang="en-US" sz="2400" dirty="0">
              <a:solidFill>
                <a:schemeClr val="bg1"/>
              </a:solidFill>
              <a:ea typeface="黑体" pitchFamily="2" charset="-122"/>
            </a:endParaRPr>
          </a:p>
        </p:txBody>
      </p:sp>
      <p:sp>
        <p:nvSpPr>
          <p:cNvPr id="149513" name="Text Box 1033"/>
          <p:cNvSpPr txBox="1">
            <a:spLocks noChangeArrowheads="1"/>
          </p:cNvSpPr>
          <p:nvPr/>
        </p:nvSpPr>
        <p:spPr bwMode="auto">
          <a:xfrm>
            <a:off x="3175" y="4703782"/>
            <a:ext cx="9078913" cy="1582738"/>
          </a:xfrm>
          <a:prstGeom prst="rect">
            <a:avLst/>
          </a:prstGeom>
          <a:solidFill>
            <a:schemeClr val="tx1"/>
          </a:solidFill>
          <a:ln w="9525">
            <a:solidFill>
              <a:srgbClr val="FF0000"/>
            </a:solidFill>
            <a:miter lim="800000"/>
            <a:headEnd/>
            <a:tailEnd/>
          </a:ln>
          <a:effectLst/>
        </p:spPr>
        <p:txBody>
          <a:bodyPr wrap="none">
            <a:spAutoFit/>
          </a:bodyPr>
          <a:lstStyle/>
          <a:p>
            <a:pPr algn="ctr" eaLnBrk="1" hangingPunct="1">
              <a:lnSpc>
                <a:spcPct val="135000"/>
              </a:lnSpc>
            </a:pPr>
            <a:r>
              <a:rPr lang="zh-CN" altLang="en-US" sz="2400" b="1" dirty="0">
                <a:solidFill>
                  <a:schemeClr val="bg1"/>
                </a:solidFill>
                <a:ea typeface="黑体" pitchFamily="2" charset="-122"/>
              </a:rPr>
              <a:t>化能无机自养型只存在于微生物中，可在完全没有有机物及无光的</a:t>
            </a:r>
          </a:p>
          <a:p>
            <a:pPr algn="ctr" eaLnBrk="1" hangingPunct="1">
              <a:lnSpc>
                <a:spcPct val="135000"/>
              </a:lnSpc>
            </a:pPr>
            <a:r>
              <a:rPr lang="zh-CN" altLang="en-US" sz="2400" b="1" dirty="0">
                <a:solidFill>
                  <a:schemeClr val="bg1"/>
                </a:solidFill>
                <a:ea typeface="黑体" pitchFamily="2" charset="-122"/>
              </a:rPr>
              <a:t>环境中生长。</a:t>
            </a:r>
          </a:p>
          <a:p>
            <a:pPr algn="ctr" eaLnBrk="1" hangingPunct="1">
              <a:lnSpc>
                <a:spcPct val="135000"/>
              </a:lnSpc>
            </a:pPr>
            <a:r>
              <a:rPr lang="zh-CN" altLang="en-US" sz="2400" b="1" dirty="0">
                <a:solidFill>
                  <a:schemeClr val="bg1"/>
                </a:solidFill>
                <a:ea typeface="黑体" pitchFamily="2" charset="-122"/>
              </a:rPr>
              <a:t>它们广泛分布于土壤及水环境中,参与地球物质循环；</a:t>
            </a:r>
          </a:p>
        </p:txBody>
      </p:sp>
      <p:sp>
        <p:nvSpPr>
          <p:cNvPr id="11" name="Text Box 2"/>
          <p:cNvSpPr txBox="1">
            <a:spLocks noChangeArrowheads="1"/>
          </p:cNvSpPr>
          <p:nvPr/>
        </p:nvSpPr>
        <p:spPr bwMode="auto">
          <a:xfrm>
            <a:off x="5572132" y="-104499"/>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第二节 </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微生物的</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营养类型</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14" name="Text Box 7"/>
          <p:cNvSpPr txBox="1">
            <a:spLocks noChangeArrowheads="1"/>
          </p:cNvSpPr>
          <p:nvPr/>
        </p:nvSpPr>
        <p:spPr bwMode="auto">
          <a:xfrm>
            <a:off x="285720" y="3714752"/>
            <a:ext cx="8569325" cy="482600"/>
          </a:xfrm>
          <a:prstGeom prst="rect">
            <a:avLst/>
          </a:prstGeom>
          <a:solidFill>
            <a:srgbClr val="FFFF99"/>
          </a:solidFill>
          <a:ln w="25400">
            <a:solidFill>
              <a:schemeClr val="accent2"/>
            </a:solidFill>
            <a:prstDash val="sysDot"/>
            <a:miter lim="800000"/>
            <a:headEnd/>
            <a:tailEnd/>
          </a:ln>
        </p:spPr>
        <p:txBody>
          <a:bodyPr>
            <a:spAutoFit/>
          </a:bodyPr>
          <a:lstStyle/>
          <a:p>
            <a:r>
              <a:rPr lang="zh-CN" altLang="en-US" sz="2400" b="1" dirty="0">
                <a:latin typeface="黑体" pitchFamily="49" charset="-122"/>
              </a:rPr>
              <a:t>主要类群：硫化细菌、硝化细菌、铁细菌、氢细菌、产甲烷菌。</a:t>
            </a:r>
          </a:p>
        </p:txBody>
      </p:sp>
      <p:pic>
        <p:nvPicPr>
          <p:cNvPr id="15" name="Picture 1034" descr="Image002"/>
          <p:cNvPicPr>
            <a:picLocks noChangeAspect="1" noChangeArrowheads="1"/>
          </p:cNvPicPr>
          <p:nvPr/>
        </p:nvPicPr>
        <p:blipFill>
          <a:blip r:embed="rId2" cstate="print"/>
          <a:srcRect/>
          <a:stretch>
            <a:fillRect/>
          </a:stretch>
        </p:blipFill>
        <p:spPr bwMode="auto">
          <a:xfrm>
            <a:off x="0" y="1125538"/>
            <a:ext cx="8991600" cy="4629150"/>
          </a:xfrm>
          <a:prstGeom prst="rect">
            <a:avLst/>
          </a:prstGeom>
          <a:noFill/>
        </p:spPr>
      </p:pic>
      <p:pic>
        <p:nvPicPr>
          <p:cNvPr id="16" name="Picture 1036" descr="Image001"/>
          <p:cNvPicPr>
            <a:picLocks noChangeAspect="1" noChangeArrowheads="1"/>
          </p:cNvPicPr>
          <p:nvPr/>
        </p:nvPicPr>
        <p:blipFill>
          <a:blip r:embed="rId3" cstate="print">
            <a:lum bright="20000"/>
          </a:blip>
          <a:srcRect/>
          <a:stretch>
            <a:fillRect/>
          </a:stretch>
        </p:blipFill>
        <p:spPr bwMode="auto">
          <a:xfrm>
            <a:off x="214282" y="857232"/>
            <a:ext cx="7924800" cy="56959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9513"/>
                                        </p:tgtEl>
                                        <p:attrNameLst>
                                          <p:attrName>style.visibility</p:attrName>
                                        </p:attrNameLst>
                                      </p:cBhvr>
                                      <p:to>
                                        <p:strVal val="visible"/>
                                      </p:to>
                                    </p:set>
                                    <p:anim calcmode="lin" valueType="num">
                                      <p:cBhvr additive="base">
                                        <p:cTn id="7" dur="500" fill="hold"/>
                                        <p:tgtEl>
                                          <p:spTgt spid="149513"/>
                                        </p:tgtEl>
                                        <p:attrNameLst>
                                          <p:attrName>ppt_x</p:attrName>
                                        </p:attrNameLst>
                                      </p:cBhvr>
                                      <p:tavLst>
                                        <p:tav tm="0">
                                          <p:val>
                                            <p:strVal val="#ppt_x"/>
                                          </p:val>
                                        </p:tav>
                                        <p:tav tm="100000">
                                          <p:val>
                                            <p:strVal val="#ppt_x"/>
                                          </p:val>
                                        </p:tav>
                                      </p:tavLst>
                                    </p:anim>
                                    <p:anim calcmode="lin" valueType="num">
                                      <p:cBhvr additive="base">
                                        <p:cTn id="8" dur="500" fill="hold"/>
                                        <p:tgtEl>
                                          <p:spTgt spid="1495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3" grpId="0" animBg="1" autoUpdateAnimBg="0"/>
      <p:bldP spid="14"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6" name="Text Box 5"/>
          <p:cNvSpPr txBox="1">
            <a:spLocks noChangeArrowheads="1"/>
          </p:cNvSpPr>
          <p:nvPr/>
        </p:nvSpPr>
        <p:spPr bwMode="auto">
          <a:xfrm>
            <a:off x="152400" y="428604"/>
            <a:ext cx="4941888"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4．化能有机异养型（化能异养型）</a:t>
            </a:r>
            <a:endParaRPr lang="zh-CN" altLang="en-US" sz="2400" dirty="0">
              <a:solidFill>
                <a:schemeClr val="bg1"/>
              </a:solidFill>
              <a:ea typeface="黑体" pitchFamily="2" charset="-122"/>
            </a:endParaRPr>
          </a:p>
        </p:txBody>
      </p:sp>
      <p:sp>
        <p:nvSpPr>
          <p:cNvPr id="7" name="Text Box 6"/>
          <p:cNvSpPr txBox="1">
            <a:spLocks noChangeArrowheads="1"/>
          </p:cNvSpPr>
          <p:nvPr/>
        </p:nvSpPr>
        <p:spPr bwMode="auto">
          <a:xfrm>
            <a:off x="441325" y="1797050"/>
            <a:ext cx="7766870" cy="523220"/>
          </a:xfrm>
          <a:prstGeom prst="rect">
            <a:avLst/>
          </a:prstGeom>
          <a:noFill/>
          <a:ln w="9525">
            <a:noFill/>
            <a:miter lim="800000"/>
            <a:headEnd/>
            <a:tailEnd/>
          </a:ln>
          <a:effectLst/>
        </p:spPr>
        <p:txBody>
          <a:bodyPr wrap="none">
            <a:spAutoFit/>
          </a:bodyPr>
          <a:lstStyle/>
          <a:p>
            <a:pPr eaLnBrk="1" hangingPunct="1"/>
            <a:r>
              <a:rPr lang="zh-CN" altLang="en-US" sz="2000" b="1" dirty="0">
                <a:solidFill>
                  <a:srgbClr val="FFCC66"/>
                </a:solidFill>
                <a:ea typeface="黑体" pitchFamily="2" charset="-122"/>
              </a:rPr>
              <a:t>生长所需要的能量均来自</a:t>
            </a:r>
            <a:r>
              <a:rPr lang="zh-CN" altLang="en-US" sz="2800" b="1" u="sng" dirty="0">
                <a:solidFill>
                  <a:srgbClr val="FFFF00"/>
                </a:solidFill>
                <a:ea typeface="黑体" pitchFamily="2" charset="-122"/>
              </a:rPr>
              <a:t>有机物氧化</a:t>
            </a:r>
            <a:r>
              <a:rPr lang="zh-CN" altLang="en-US" sz="2000" b="1" dirty="0">
                <a:solidFill>
                  <a:srgbClr val="FFCC66"/>
                </a:solidFill>
                <a:ea typeface="黑体" pitchFamily="2" charset="-122"/>
              </a:rPr>
              <a:t>过程中放出的</a:t>
            </a:r>
            <a:r>
              <a:rPr lang="zh-CN" altLang="en-US" sz="2800" b="1" u="sng" dirty="0">
                <a:solidFill>
                  <a:srgbClr val="FFFF00"/>
                </a:solidFill>
                <a:ea typeface="黑体" pitchFamily="2" charset="-122"/>
              </a:rPr>
              <a:t>化学能</a:t>
            </a:r>
            <a:r>
              <a:rPr lang="zh-CN" altLang="en-US" sz="2400" b="1" dirty="0">
                <a:solidFill>
                  <a:schemeClr val="tx2"/>
                </a:solidFill>
                <a:ea typeface="黑体" pitchFamily="2" charset="-122"/>
              </a:rPr>
              <a:t>；</a:t>
            </a:r>
            <a:endParaRPr lang="zh-CN" altLang="en-US" sz="2400" dirty="0">
              <a:ea typeface="黑体" pitchFamily="2" charset="-122"/>
            </a:endParaRPr>
          </a:p>
        </p:txBody>
      </p:sp>
      <p:sp>
        <p:nvSpPr>
          <p:cNvPr id="8" name="Text Box 7"/>
          <p:cNvSpPr txBox="1">
            <a:spLocks noChangeArrowheads="1"/>
          </p:cNvSpPr>
          <p:nvPr/>
        </p:nvSpPr>
        <p:spPr bwMode="auto">
          <a:xfrm>
            <a:off x="457200" y="2462213"/>
            <a:ext cx="6673622" cy="892552"/>
          </a:xfrm>
          <a:prstGeom prst="rect">
            <a:avLst/>
          </a:prstGeom>
          <a:noFill/>
          <a:ln w="9525">
            <a:noFill/>
            <a:miter lim="800000"/>
            <a:headEnd/>
            <a:tailEnd/>
          </a:ln>
          <a:effectLst/>
        </p:spPr>
        <p:txBody>
          <a:bodyPr wrap="none">
            <a:spAutoFit/>
          </a:bodyPr>
          <a:lstStyle/>
          <a:p>
            <a:pPr eaLnBrk="1" hangingPunct="1"/>
            <a:r>
              <a:rPr lang="zh-CN" altLang="en-US" sz="2000" b="1" dirty="0">
                <a:solidFill>
                  <a:srgbClr val="FFCC66"/>
                </a:solidFill>
                <a:ea typeface="黑体" pitchFamily="2" charset="-122"/>
              </a:rPr>
              <a:t>生长所需要的</a:t>
            </a:r>
            <a:r>
              <a:rPr lang="zh-CN" altLang="en-US" sz="2800" b="1" u="sng" dirty="0">
                <a:solidFill>
                  <a:srgbClr val="FFFF00"/>
                </a:solidFill>
                <a:ea typeface="黑体" pitchFamily="2" charset="-122"/>
              </a:rPr>
              <a:t>碳源</a:t>
            </a:r>
            <a:r>
              <a:rPr lang="zh-CN" altLang="en-US" sz="2000" b="1" dirty="0">
                <a:solidFill>
                  <a:srgbClr val="FFCC66"/>
                </a:solidFill>
                <a:ea typeface="黑体" pitchFamily="2" charset="-122"/>
              </a:rPr>
              <a:t>主要是一些</a:t>
            </a:r>
            <a:r>
              <a:rPr lang="zh-CN" altLang="en-US" sz="2800" b="1" u="sng" dirty="0">
                <a:solidFill>
                  <a:srgbClr val="FFFF00"/>
                </a:solidFill>
                <a:ea typeface="黑体" pitchFamily="2" charset="-122"/>
              </a:rPr>
              <a:t>有机化合物</a:t>
            </a:r>
            <a:r>
              <a:rPr lang="zh-CN" altLang="en-US" sz="2400" b="1" dirty="0">
                <a:solidFill>
                  <a:schemeClr val="tx2"/>
                </a:solidFill>
                <a:ea typeface="黑体" pitchFamily="2" charset="-122"/>
              </a:rPr>
              <a:t>，</a:t>
            </a:r>
          </a:p>
          <a:p>
            <a:pPr eaLnBrk="1" hangingPunct="1"/>
            <a:r>
              <a:rPr lang="zh-CN" altLang="en-US" sz="2400" b="1" dirty="0">
                <a:solidFill>
                  <a:schemeClr val="tx2"/>
                </a:solidFill>
                <a:ea typeface="黑体" pitchFamily="2" charset="-122"/>
              </a:rPr>
              <a:t>                    </a:t>
            </a:r>
            <a:r>
              <a:rPr lang="zh-CN" altLang="en-US" sz="2400" b="1" dirty="0">
                <a:solidFill>
                  <a:schemeClr val="accent1"/>
                </a:solidFill>
                <a:ea typeface="黑体" pitchFamily="2" charset="-122"/>
              </a:rPr>
              <a:t>如淀粉、糖类、纤维素、有机酸等。</a:t>
            </a:r>
            <a:endParaRPr lang="zh-CN" altLang="en-US" sz="2400" dirty="0">
              <a:ea typeface="黑体" pitchFamily="2" charset="-122"/>
            </a:endParaRPr>
          </a:p>
        </p:txBody>
      </p:sp>
      <p:sp>
        <p:nvSpPr>
          <p:cNvPr id="9" name="Text Box 8"/>
          <p:cNvSpPr txBox="1">
            <a:spLocks noChangeArrowheads="1"/>
          </p:cNvSpPr>
          <p:nvPr/>
        </p:nvSpPr>
        <p:spPr bwMode="auto">
          <a:xfrm>
            <a:off x="1295400" y="3733800"/>
            <a:ext cx="4873450" cy="523220"/>
          </a:xfrm>
          <a:prstGeom prst="rect">
            <a:avLst/>
          </a:prstGeom>
          <a:solidFill>
            <a:schemeClr val="tx1"/>
          </a:solidFill>
          <a:ln w="9525">
            <a:solidFill>
              <a:srgbClr val="FF0000"/>
            </a:solidFill>
            <a:miter lim="800000"/>
            <a:headEnd/>
            <a:tailEnd/>
          </a:ln>
          <a:effectLst/>
        </p:spPr>
        <p:txBody>
          <a:bodyPr wrap="none">
            <a:spAutoFit/>
          </a:bodyPr>
          <a:lstStyle/>
          <a:p>
            <a:pPr eaLnBrk="1" hangingPunct="1"/>
            <a:r>
              <a:rPr lang="zh-CN" altLang="en-US" sz="2800" b="1" dirty="0">
                <a:solidFill>
                  <a:schemeClr val="bg1"/>
                </a:solidFill>
                <a:ea typeface="黑体" pitchFamily="2" charset="-122"/>
              </a:rPr>
              <a:t>有机物通常既是碳源也是</a:t>
            </a:r>
            <a:r>
              <a:rPr lang="zh-CN" altLang="en-US" sz="2800" b="1" dirty="0" smtClean="0">
                <a:solidFill>
                  <a:schemeClr val="bg1"/>
                </a:solidFill>
                <a:ea typeface="黑体" pitchFamily="2" charset="-122"/>
              </a:rPr>
              <a:t>能源</a:t>
            </a:r>
            <a:endParaRPr lang="zh-CN" altLang="en-US" sz="2800" b="1" dirty="0">
              <a:solidFill>
                <a:schemeClr val="bg1"/>
              </a:solidFill>
              <a:ea typeface="黑体" pitchFamily="2" charset="-122"/>
            </a:endParaRPr>
          </a:p>
        </p:txBody>
      </p:sp>
      <p:sp>
        <p:nvSpPr>
          <p:cNvPr id="10" name="Text Box 9"/>
          <p:cNvSpPr txBox="1">
            <a:spLocks noChangeArrowheads="1"/>
          </p:cNvSpPr>
          <p:nvPr/>
        </p:nvSpPr>
        <p:spPr bwMode="auto">
          <a:xfrm>
            <a:off x="642910" y="4648200"/>
            <a:ext cx="8228535" cy="1477328"/>
          </a:xfrm>
          <a:prstGeom prst="rect">
            <a:avLst/>
          </a:prstGeom>
          <a:no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大多数细菌、真菌、原生动物都是化能有机异养型微生物；</a:t>
            </a:r>
          </a:p>
          <a:p>
            <a:pPr eaLnBrk="1" hangingPunct="1"/>
            <a:endParaRPr lang="zh-CN" altLang="en-US" sz="2400" b="1" dirty="0">
              <a:solidFill>
                <a:schemeClr val="bg1"/>
              </a:solidFill>
              <a:ea typeface="黑体" pitchFamily="2" charset="-122"/>
            </a:endParaRPr>
          </a:p>
          <a:p>
            <a:pPr eaLnBrk="1" hangingPunct="1"/>
            <a:r>
              <a:rPr lang="zh-CN" altLang="en-US" sz="2400" b="1" dirty="0">
                <a:solidFill>
                  <a:schemeClr val="bg1"/>
                </a:solidFill>
                <a:ea typeface="黑体" pitchFamily="2" charset="-122"/>
              </a:rPr>
              <a:t>所有致病微生物均为化能有机异养型</a:t>
            </a:r>
            <a:r>
              <a:rPr lang="zh-CN" altLang="en-US" sz="2400" b="1" dirty="0" smtClean="0">
                <a:solidFill>
                  <a:schemeClr val="bg1"/>
                </a:solidFill>
                <a:ea typeface="黑体" pitchFamily="2" charset="-122"/>
              </a:rPr>
              <a:t>微生物。</a:t>
            </a:r>
            <a:endParaRPr lang="zh-CN" altLang="en-US" sz="2400" b="1" dirty="0">
              <a:solidFill>
                <a:schemeClr val="bg1"/>
              </a:solidFill>
              <a:ea typeface="黑体" pitchFamily="2" charset="-122"/>
            </a:endParaRPr>
          </a:p>
          <a:p>
            <a:pPr eaLnBrk="1" hangingPunct="1"/>
            <a:r>
              <a:rPr lang="zh-CN" altLang="en-US" sz="1800" b="1" dirty="0">
                <a:ea typeface="黑体" pitchFamily="2" charset="-122"/>
              </a:rPr>
              <a:t>             </a:t>
            </a:r>
            <a:endParaRPr lang="zh-CN" altLang="en-US" sz="2400" b="1" dirty="0">
              <a:ea typeface="黑体" pitchFamily="2" charset="-122"/>
            </a:endParaRPr>
          </a:p>
        </p:txBody>
      </p:sp>
      <p:sp>
        <p:nvSpPr>
          <p:cNvPr id="11" name="Text Box 2"/>
          <p:cNvSpPr txBox="1">
            <a:spLocks noChangeArrowheads="1"/>
          </p:cNvSpPr>
          <p:nvPr/>
        </p:nvSpPr>
        <p:spPr bwMode="auto">
          <a:xfrm>
            <a:off x="5572132" y="-104499"/>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第二节 </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微生物的</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营养类型</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765175" y="463550"/>
            <a:ext cx="184150" cy="519113"/>
          </a:xfrm>
          <a:prstGeom prst="rect">
            <a:avLst/>
          </a:prstGeom>
          <a:noFill/>
          <a:ln w="9525">
            <a:noFill/>
            <a:miter lim="800000"/>
            <a:headEnd/>
            <a:tailEnd/>
          </a:ln>
        </p:spPr>
        <p:txBody>
          <a:bodyPr wrap="none">
            <a:spAutoFit/>
          </a:bodyPr>
          <a:lstStyle/>
          <a:p>
            <a:endParaRPr lang="zh-CN" altLang="en-US" sz="2800">
              <a:latin typeface="黑体" pitchFamily="49" charset="-122"/>
            </a:endParaRPr>
          </a:p>
        </p:txBody>
      </p:sp>
      <p:sp>
        <p:nvSpPr>
          <p:cNvPr id="6147" name="Text Box 3"/>
          <p:cNvSpPr txBox="1">
            <a:spLocks noChangeArrowheads="1"/>
          </p:cNvSpPr>
          <p:nvPr/>
        </p:nvSpPr>
        <p:spPr bwMode="auto">
          <a:xfrm>
            <a:off x="642910" y="1928802"/>
            <a:ext cx="8215370" cy="2585323"/>
          </a:xfrm>
          <a:prstGeom prst="rect">
            <a:avLst/>
          </a:prstGeom>
          <a:solidFill>
            <a:srgbClr val="CCFFFF"/>
          </a:solidFill>
          <a:ln w="25400">
            <a:solidFill>
              <a:schemeClr val="accent2"/>
            </a:solidFill>
            <a:prstDash val="sysDot"/>
            <a:miter lim="800000"/>
            <a:headEnd/>
            <a:tailEnd/>
          </a:ln>
        </p:spPr>
        <p:txBody>
          <a:bodyPr wrap="square">
            <a:spAutoFit/>
          </a:bodyPr>
          <a:lstStyle/>
          <a:p>
            <a:r>
              <a:rPr lang="zh-CN" altLang="en-US" sz="2800" b="1" dirty="0">
                <a:solidFill>
                  <a:srgbClr val="FF0000"/>
                </a:solidFill>
              </a:rPr>
              <a:t>营养物质（Nutrient）</a:t>
            </a:r>
            <a:r>
              <a:rPr lang="zh-CN" altLang="en-US" sz="2800" b="1" dirty="0"/>
              <a:t>：</a:t>
            </a:r>
            <a:r>
              <a:rPr lang="zh-CN" altLang="en-US" sz="2000" b="1" dirty="0"/>
              <a:t>能够满足生物机体生长、繁殖和完成各种生理活动所需的物质。</a:t>
            </a:r>
          </a:p>
          <a:p>
            <a:endParaRPr lang="zh-CN" altLang="en-US" sz="2000" b="1" dirty="0"/>
          </a:p>
          <a:p>
            <a:r>
              <a:rPr lang="zh-CN" altLang="en-US" sz="2800" b="1" dirty="0">
                <a:solidFill>
                  <a:srgbClr val="FF0000"/>
                </a:solidFill>
              </a:rPr>
              <a:t>营养（Nutrition）</a:t>
            </a:r>
            <a:r>
              <a:rPr lang="zh-CN" altLang="en-US" sz="2800" b="1" dirty="0"/>
              <a:t>：</a:t>
            </a:r>
            <a:r>
              <a:rPr lang="zh-CN" altLang="en-US" sz="2000" b="1" dirty="0"/>
              <a:t>生物获得和利用营养物质的过程</a:t>
            </a:r>
            <a:r>
              <a:rPr lang="zh-CN" altLang="en-US" b="1" dirty="0"/>
              <a:t>。</a:t>
            </a:r>
          </a:p>
          <a:p>
            <a:endParaRPr lang="zh-CN" altLang="en-US" b="1" dirty="0"/>
          </a:p>
          <a:p>
            <a:r>
              <a:rPr lang="zh-CN" altLang="en-US" sz="2800" b="1" dirty="0">
                <a:solidFill>
                  <a:srgbClr val="FF0000"/>
                </a:solidFill>
              </a:rPr>
              <a:t>营养物质</a:t>
            </a:r>
            <a:r>
              <a:rPr lang="zh-CN" altLang="en-US" sz="2000" b="1" dirty="0"/>
              <a:t>是生物生存的物质基础，</a:t>
            </a:r>
            <a:r>
              <a:rPr lang="zh-CN" altLang="en-US" sz="2000" b="1" dirty="0" smtClean="0"/>
              <a:t>而</a:t>
            </a:r>
            <a:r>
              <a:rPr lang="zh-CN" altLang="en-US" sz="2800" b="1" dirty="0" smtClean="0">
                <a:solidFill>
                  <a:srgbClr val="FF0000"/>
                </a:solidFill>
              </a:rPr>
              <a:t>营养</a:t>
            </a:r>
            <a:r>
              <a:rPr lang="zh-CN" altLang="en-US" sz="2000" b="1" dirty="0"/>
              <a:t>是生物维持和延续其生命形式的一种生理过程。</a:t>
            </a:r>
          </a:p>
        </p:txBody>
      </p:sp>
      <p:sp>
        <p:nvSpPr>
          <p:cNvPr id="5" name="TextBox 4"/>
          <p:cNvSpPr txBox="1"/>
          <p:nvPr/>
        </p:nvSpPr>
        <p:spPr>
          <a:xfrm>
            <a:off x="2428860" y="500042"/>
            <a:ext cx="4286280" cy="707886"/>
          </a:xfrm>
          <a:prstGeom prst="rect">
            <a:avLst/>
          </a:prstGeom>
          <a:noFill/>
        </p:spPr>
        <p:txBody>
          <a:bodyPr wrap="square" rtlCol="0">
            <a:spAutoFit/>
          </a:bodyPr>
          <a:lstStyle/>
          <a:p>
            <a:r>
              <a:rPr lang="zh-CN" altLang="en-US" sz="4000" b="1" dirty="0">
                <a:solidFill>
                  <a:srgbClr val="FF0000"/>
                </a:solidFill>
              </a:rPr>
              <a:t>营养物质与营养</a:t>
            </a:r>
          </a:p>
        </p:txBody>
      </p:sp>
      <p:sp>
        <p:nvSpPr>
          <p:cNvPr id="6" name="TextBox 5"/>
          <p:cNvSpPr txBox="1"/>
          <p:nvPr/>
        </p:nvSpPr>
        <p:spPr>
          <a:xfrm>
            <a:off x="1285852" y="5214950"/>
            <a:ext cx="6572296" cy="769441"/>
          </a:xfrm>
          <a:prstGeom prst="rect">
            <a:avLst/>
          </a:prstGeom>
          <a:noFill/>
        </p:spPr>
        <p:txBody>
          <a:bodyPr wrap="square" rtlCol="0">
            <a:spAutoFit/>
          </a:bodyPr>
          <a:lstStyle/>
          <a:p>
            <a:r>
              <a:rPr lang="zh-CN" altLang="en-US" sz="2800" b="1" dirty="0" smtClean="0">
                <a:solidFill>
                  <a:srgbClr val="0000FF"/>
                </a:solidFill>
                <a:latin typeface="宋体" pitchFamily="2" charset="-122"/>
                <a:ea typeface="宋体" pitchFamily="2" charset="-122"/>
              </a:rPr>
              <a:t>如：硝化细菌</a:t>
            </a:r>
            <a:r>
              <a:rPr lang="zh-CN" altLang="en-US" sz="4400" b="1" dirty="0" smtClean="0">
                <a:solidFill>
                  <a:srgbClr val="FF0000"/>
                </a:solidFill>
                <a:latin typeface="宋体" pitchFamily="2" charset="-122"/>
                <a:ea typeface="宋体" pitchFamily="2" charset="-122"/>
              </a:rPr>
              <a:t>营</a:t>
            </a:r>
            <a:r>
              <a:rPr lang="zh-CN" altLang="en-US" sz="4400" b="1" u="sng" dirty="0" smtClean="0">
                <a:solidFill>
                  <a:srgbClr val="0000FF"/>
                </a:solidFill>
                <a:latin typeface="宋体" pitchFamily="2" charset="-122"/>
                <a:ea typeface="宋体" pitchFamily="2" charset="-122"/>
              </a:rPr>
              <a:t>化能自养</a:t>
            </a:r>
            <a:r>
              <a:rPr lang="zh-CN" altLang="en-US" sz="4400" b="1" u="sng" dirty="0">
                <a:solidFill>
                  <a:srgbClr val="0000FF"/>
                </a:solidFill>
                <a:latin typeface="宋体" pitchFamily="2" charset="-122"/>
                <a:ea typeface="宋体" pitchFamily="2" charset="-122"/>
              </a:rPr>
              <a:t>型</a:t>
            </a:r>
            <a:r>
              <a:rPr lang="zh-CN" altLang="en-US" sz="2800" b="1" dirty="0" smtClean="0">
                <a:solidFill>
                  <a:srgbClr val="0000FF"/>
                </a:solidFill>
                <a:latin typeface="宋体" pitchFamily="2" charset="-122"/>
                <a:ea typeface="宋体" pitchFamily="2" charset="-122"/>
              </a:rPr>
              <a:t>生长</a:t>
            </a:r>
            <a:endParaRPr lang="zh-CN" altLang="en-US" sz="2800" b="1" dirty="0">
              <a:solidFill>
                <a:srgbClr val="0000FF"/>
              </a:solidFill>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0-#ppt_w/2"/>
                                          </p:val>
                                        </p:tav>
                                        <p:tav tm="100000">
                                          <p:val>
                                            <p:strVal val="#ppt_x"/>
                                          </p:val>
                                        </p:tav>
                                      </p:tavLst>
                                    </p:anim>
                                    <p:anim calcmode="lin" valueType="num">
                                      <p:cBhvr additive="base">
                                        <p:cTn id="8" dur="500" fill="hold"/>
                                        <p:tgtEl>
                                          <p:spTgt spid="61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autoUpdateAnimBg="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52400" y="428604"/>
            <a:ext cx="4941888"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4．化能有机异养型（化能异养型）</a:t>
            </a:r>
            <a:endParaRPr lang="zh-CN" altLang="en-US" sz="2400" dirty="0">
              <a:solidFill>
                <a:schemeClr val="bg1"/>
              </a:solidFill>
              <a:ea typeface="黑体" pitchFamily="2" charset="-122"/>
            </a:endParaRPr>
          </a:p>
        </p:txBody>
      </p:sp>
      <p:sp>
        <p:nvSpPr>
          <p:cNvPr id="3" name="Text Box 2"/>
          <p:cNvSpPr txBox="1">
            <a:spLocks noChangeArrowheads="1"/>
          </p:cNvSpPr>
          <p:nvPr/>
        </p:nvSpPr>
        <p:spPr bwMode="auto">
          <a:xfrm>
            <a:off x="5572132" y="-104499"/>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第二节 </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微生物的</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营养类型</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4" name="Text Box 4"/>
          <p:cNvSpPr txBox="1">
            <a:spLocks noChangeArrowheads="1"/>
          </p:cNvSpPr>
          <p:nvPr/>
        </p:nvSpPr>
        <p:spPr bwMode="auto">
          <a:xfrm>
            <a:off x="304800" y="1673212"/>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5" name="Text Box 6"/>
          <p:cNvSpPr txBox="1">
            <a:spLocks noChangeArrowheads="1"/>
          </p:cNvSpPr>
          <p:nvPr/>
        </p:nvSpPr>
        <p:spPr bwMode="auto">
          <a:xfrm>
            <a:off x="191673" y="1571612"/>
            <a:ext cx="3146425" cy="466725"/>
          </a:xfrm>
          <a:prstGeom prst="rect">
            <a:avLst/>
          </a:prstGeom>
          <a:solidFill>
            <a:schemeClr val="tx1"/>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腐生型(</a:t>
            </a:r>
            <a:r>
              <a:rPr lang="en-US" altLang="zh-CN" sz="2400" b="1" dirty="0" err="1">
                <a:solidFill>
                  <a:schemeClr val="bg1"/>
                </a:solidFill>
                <a:ea typeface="黑体" pitchFamily="2" charset="-122"/>
              </a:rPr>
              <a:t>metatrophy</a:t>
            </a:r>
            <a:r>
              <a:rPr lang="en-US" altLang="zh-CN" sz="2400" b="1" dirty="0">
                <a:solidFill>
                  <a:schemeClr val="bg1"/>
                </a:solidFill>
                <a:ea typeface="黑体" pitchFamily="2" charset="-122"/>
              </a:rPr>
              <a:t>)：</a:t>
            </a:r>
            <a:endParaRPr lang="zh-CN" altLang="en-US" sz="2400" b="1" dirty="0">
              <a:solidFill>
                <a:schemeClr val="bg1"/>
              </a:solidFill>
              <a:ea typeface="黑体" pitchFamily="2" charset="-122"/>
            </a:endParaRPr>
          </a:p>
        </p:txBody>
      </p:sp>
      <p:sp>
        <p:nvSpPr>
          <p:cNvPr id="6" name="Text Box 7"/>
          <p:cNvSpPr txBox="1">
            <a:spLocks noChangeArrowheads="1"/>
          </p:cNvSpPr>
          <p:nvPr/>
        </p:nvSpPr>
        <p:spPr bwMode="auto">
          <a:xfrm>
            <a:off x="76200" y="2236774"/>
            <a:ext cx="6548588" cy="400110"/>
          </a:xfrm>
          <a:prstGeom prst="rect">
            <a:avLst/>
          </a:prstGeom>
          <a:noFill/>
          <a:ln w="9525">
            <a:noFill/>
            <a:miter lim="800000"/>
            <a:headEnd/>
            <a:tailEnd/>
          </a:ln>
          <a:effectLst/>
        </p:spPr>
        <p:txBody>
          <a:bodyPr wrap="none">
            <a:spAutoFit/>
          </a:bodyPr>
          <a:lstStyle/>
          <a:p>
            <a:pPr eaLnBrk="1" hangingPunct="1"/>
            <a:r>
              <a:rPr lang="zh-CN" altLang="en-US" sz="2000" b="1" dirty="0">
                <a:solidFill>
                  <a:schemeClr val="accent1"/>
                </a:solidFill>
                <a:ea typeface="黑体" pitchFamily="2" charset="-122"/>
              </a:rPr>
              <a:t>可利用无生命的有机物(如动植物尸体和残体)作为碳源</a:t>
            </a:r>
            <a:r>
              <a:rPr lang="zh-CN" altLang="en-US" sz="2000" b="1" dirty="0" smtClean="0">
                <a:solidFill>
                  <a:schemeClr val="accent1"/>
                </a:solidFill>
                <a:ea typeface="黑体" pitchFamily="2" charset="-122"/>
              </a:rPr>
              <a:t>；</a:t>
            </a:r>
            <a:endParaRPr lang="zh-CN" altLang="en-US" sz="2000" b="1" dirty="0">
              <a:solidFill>
                <a:srgbClr val="33CC33"/>
              </a:solidFill>
              <a:ea typeface="黑体" pitchFamily="2" charset="-122"/>
            </a:endParaRPr>
          </a:p>
        </p:txBody>
      </p:sp>
      <p:sp>
        <p:nvSpPr>
          <p:cNvPr id="7" name="Text Box 8"/>
          <p:cNvSpPr txBox="1">
            <a:spLocks noChangeArrowheads="1"/>
          </p:cNvSpPr>
          <p:nvPr/>
        </p:nvSpPr>
        <p:spPr bwMode="auto">
          <a:xfrm>
            <a:off x="173028" y="2943212"/>
            <a:ext cx="3113088" cy="466725"/>
          </a:xfrm>
          <a:prstGeom prst="rect">
            <a:avLst/>
          </a:prstGeom>
          <a:solidFill>
            <a:schemeClr val="tx1"/>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寄生型(</a:t>
            </a:r>
            <a:r>
              <a:rPr lang="en-US" altLang="zh-CN" sz="2400" b="1" dirty="0" err="1">
                <a:solidFill>
                  <a:schemeClr val="bg1"/>
                </a:solidFill>
                <a:ea typeface="黑体" pitchFamily="2" charset="-122"/>
              </a:rPr>
              <a:t>paratrophy</a:t>
            </a:r>
            <a:r>
              <a:rPr lang="en-US" altLang="zh-CN" sz="2400" b="1" dirty="0">
                <a:solidFill>
                  <a:schemeClr val="bg1"/>
                </a:solidFill>
                <a:ea typeface="黑体" pitchFamily="2" charset="-122"/>
              </a:rPr>
              <a:t>)：</a:t>
            </a:r>
            <a:endParaRPr lang="zh-CN" altLang="en-US" sz="2400" b="1" dirty="0">
              <a:solidFill>
                <a:schemeClr val="bg1"/>
              </a:solidFill>
              <a:ea typeface="黑体" pitchFamily="2" charset="-122"/>
            </a:endParaRPr>
          </a:p>
        </p:txBody>
      </p:sp>
      <p:sp>
        <p:nvSpPr>
          <p:cNvPr id="8" name="Text Box 9"/>
          <p:cNvSpPr txBox="1">
            <a:spLocks noChangeArrowheads="1"/>
          </p:cNvSpPr>
          <p:nvPr/>
        </p:nvSpPr>
        <p:spPr bwMode="auto">
          <a:xfrm>
            <a:off x="-17463" y="3500424"/>
            <a:ext cx="6958956" cy="400110"/>
          </a:xfrm>
          <a:prstGeom prst="rect">
            <a:avLst/>
          </a:prstGeom>
          <a:noFill/>
          <a:ln w="9525">
            <a:noFill/>
            <a:miter lim="800000"/>
            <a:headEnd/>
            <a:tailEnd/>
          </a:ln>
          <a:effectLst/>
        </p:spPr>
        <p:txBody>
          <a:bodyPr wrap="none">
            <a:spAutoFit/>
          </a:bodyPr>
          <a:lstStyle/>
          <a:p>
            <a:pPr eaLnBrk="1" hangingPunct="1"/>
            <a:r>
              <a:rPr lang="zh-CN" altLang="en-US" sz="2000" b="1" dirty="0">
                <a:solidFill>
                  <a:schemeClr val="accent1"/>
                </a:solidFill>
                <a:ea typeface="黑体" pitchFamily="2" charset="-122"/>
              </a:rPr>
              <a:t>寄生在活的寄主机体内吸取营养物质,离开寄主就不能生存</a:t>
            </a:r>
            <a:r>
              <a:rPr lang="zh-CN" altLang="en-US" sz="2000" b="1" dirty="0" smtClean="0">
                <a:solidFill>
                  <a:schemeClr val="accent1"/>
                </a:solidFill>
                <a:ea typeface="黑体" pitchFamily="2" charset="-122"/>
              </a:rPr>
              <a:t>；</a:t>
            </a:r>
            <a:endParaRPr lang="zh-CN" altLang="en-US" sz="2000" b="1" dirty="0">
              <a:solidFill>
                <a:srgbClr val="33CC33"/>
              </a:solidFill>
              <a:ea typeface="黑体" pitchFamily="2" charset="-122"/>
            </a:endParaRPr>
          </a:p>
        </p:txBody>
      </p:sp>
      <p:sp>
        <p:nvSpPr>
          <p:cNvPr id="9" name="Text Box 10"/>
          <p:cNvSpPr txBox="1">
            <a:spLocks noChangeArrowheads="1"/>
          </p:cNvSpPr>
          <p:nvPr/>
        </p:nvSpPr>
        <p:spPr bwMode="auto">
          <a:xfrm>
            <a:off x="381000" y="4623171"/>
            <a:ext cx="6368282" cy="1591911"/>
          </a:xfrm>
          <a:prstGeom prst="rect">
            <a:avLst/>
          </a:prstGeom>
          <a:solidFill>
            <a:srgbClr val="800080"/>
          </a:solidFill>
          <a:ln w="9525">
            <a:solidFill>
              <a:srgbClr val="FF9900"/>
            </a:solidFill>
            <a:miter lim="800000"/>
            <a:headEnd/>
            <a:tailEnd/>
          </a:ln>
          <a:effectLst/>
        </p:spPr>
        <p:txBody>
          <a:bodyPr wrap="none">
            <a:spAutoFit/>
          </a:bodyPr>
          <a:lstStyle/>
          <a:p>
            <a:pPr eaLnBrk="1" hangingPunct="1">
              <a:lnSpc>
                <a:spcPct val="150000"/>
              </a:lnSpc>
            </a:pPr>
            <a:r>
              <a:rPr lang="zh-CN" altLang="en-US" sz="2000" b="1" dirty="0">
                <a:solidFill>
                  <a:schemeClr val="bg1"/>
                </a:solidFill>
                <a:ea typeface="黑体" pitchFamily="2" charset="-122"/>
              </a:rPr>
              <a:t>在腐生型和寄生型之间还存在中间类型</a:t>
            </a:r>
            <a:r>
              <a:rPr lang="zh-CN" altLang="en-US" sz="2000" b="1" dirty="0" smtClean="0">
                <a:solidFill>
                  <a:schemeClr val="bg1"/>
                </a:solidFill>
                <a:ea typeface="黑体" pitchFamily="2" charset="-122"/>
              </a:rPr>
              <a:t>：</a:t>
            </a:r>
            <a:endParaRPr lang="zh-CN" altLang="en-US" sz="2400" b="1" dirty="0">
              <a:solidFill>
                <a:schemeClr val="bg1"/>
              </a:solidFill>
              <a:ea typeface="黑体" pitchFamily="2" charset="-122"/>
            </a:endParaRPr>
          </a:p>
          <a:p>
            <a:pPr eaLnBrk="1" hangingPunct="1">
              <a:lnSpc>
                <a:spcPct val="150000"/>
              </a:lnSpc>
            </a:pPr>
            <a:r>
              <a:rPr lang="zh-CN" altLang="en-US" sz="2400" b="1" dirty="0">
                <a:solidFill>
                  <a:schemeClr val="bg1"/>
                </a:solidFill>
                <a:ea typeface="黑体" pitchFamily="2" charset="-122"/>
              </a:rPr>
              <a:t>                  兼性腐生型(</a:t>
            </a:r>
            <a:r>
              <a:rPr lang="en-US" altLang="zh-CN" sz="2400" b="1" dirty="0" err="1">
                <a:solidFill>
                  <a:schemeClr val="bg1"/>
                </a:solidFill>
                <a:ea typeface="黑体" pitchFamily="2" charset="-122"/>
              </a:rPr>
              <a:t>facultive</a:t>
            </a:r>
            <a:r>
              <a:rPr lang="en-US" altLang="zh-CN" sz="2400" b="1" dirty="0">
                <a:solidFill>
                  <a:schemeClr val="bg1"/>
                </a:solidFill>
                <a:ea typeface="黑体" pitchFamily="2" charset="-122"/>
              </a:rPr>
              <a:t> </a:t>
            </a:r>
            <a:r>
              <a:rPr lang="en-US" altLang="zh-CN" sz="2400" b="1" dirty="0" err="1">
                <a:solidFill>
                  <a:schemeClr val="bg1"/>
                </a:solidFill>
                <a:ea typeface="黑体" pitchFamily="2" charset="-122"/>
              </a:rPr>
              <a:t>metatrophy</a:t>
            </a:r>
            <a:r>
              <a:rPr lang="en-US" altLang="zh-CN" sz="2400" b="1" dirty="0">
                <a:solidFill>
                  <a:schemeClr val="bg1"/>
                </a:solidFill>
                <a:ea typeface="黑体" pitchFamily="2" charset="-122"/>
              </a:rPr>
              <a:t>)；</a:t>
            </a:r>
            <a:endParaRPr lang="zh-CN" altLang="en-US" sz="2400" b="1" dirty="0">
              <a:solidFill>
                <a:schemeClr val="bg1"/>
              </a:solidFill>
              <a:ea typeface="黑体" pitchFamily="2" charset="-122"/>
            </a:endParaRPr>
          </a:p>
          <a:p>
            <a:pPr eaLnBrk="1" hangingPunct="1">
              <a:lnSpc>
                <a:spcPct val="150000"/>
              </a:lnSpc>
            </a:pPr>
            <a:r>
              <a:rPr lang="zh-CN" altLang="en-US" sz="2400" b="1" dirty="0">
                <a:solidFill>
                  <a:schemeClr val="bg1"/>
                </a:solidFill>
                <a:ea typeface="黑体" pitchFamily="2" charset="-122"/>
              </a:rPr>
              <a:t>                  兼性寄生型(</a:t>
            </a:r>
            <a:r>
              <a:rPr lang="en-US" altLang="zh-CN" sz="2400" b="1" dirty="0" err="1">
                <a:solidFill>
                  <a:schemeClr val="bg1"/>
                </a:solidFill>
                <a:ea typeface="黑体" pitchFamily="2" charset="-122"/>
              </a:rPr>
              <a:t>facultive</a:t>
            </a:r>
            <a:r>
              <a:rPr lang="en-US" altLang="zh-CN" sz="2400" b="1" dirty="0">
                <a:solidFill>
                  <a:schemeClr val="bg1"/>
                </a:solidFill>
                <a:ea typeface="黑体" pitchFamily="2" charset="-122"/>
              </a:rPr>
              <a:t> </a:t>
            </a:r>
            <a:r>
              <a:rPr lang="en-US" altLang="zh-CN" sz="2400" b="1" dirty="0" err="1">
                <a:solidFill>
                  <a:schemeClr val="bg1"/>
                </a:solidFill>
                <a:ea typeface="黑体" pitchFamily="2" charset="-122"/>
              </a:rPr>
              <a:t>paratrophy</a:t>
            </a:r>
            <a:r>
              <a:rPr lang="en-US" altLang="zh-CN" sz="2400" b="1" dirty="0">
                <a:solidFill>
                  <a:schemeClr val="bg1"/>
                </a:solidFill>
                <a:ea typeface="黑体" pitchFamily="2" charset="-122"/>
              </a:rPr>
              <a:t>)；</a:t>
            </a:r>
            <a:endParaRPr lang="zh-CN" altLang="en-US" sz="2400" b="1" dirty="0">
              <a:solidFill>
                <a:schemeClr val="bg1"/>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04800" y="2179638"/>
            <a:ext cx="184150" cy="1311275"/>
          </a:xfrm>
          <a:prstGeom prst="rect">
            <a:avLst/>
          </a:prstGeom>
          <a:noFill/>
          <a:ln w="9525">
            <a:noFill/>
            <a:miter lim="800000"/>
            <a:headEnd/>
            <a:tailEnd/>
          </a:ln>
        </p:spPr>
        <p:txBody>
          <a:bodyPr wrap="none">
            <a:spAutoFit/>
          </a:bodyPr>
          <a:lstStyle/>
          <a:p>
            <a:endParaRPr lang="zh-CN" altLang="en-US" sz="2800">
              <a:solidFill>
                <a:schemeClr val="folHlink"/>
              </a:solidFill>
              <a:ea typeface="宋体" pitchFamily="2" charset="-122"/>
            </a:endParaRPr>
          </a:p>
          <a:p>
            <a:endParaRPr lang="zh-CN" altLang="en-US" sz="2800">
              <a:ea typeface="宋体" pitchFamily="2" charset="-122"/>
            </a:endParaRPr>
          </a:p>
          <a:p>
            <a:pPr eaLnBrk="0" hangingPunct="0"/>
            <a:endParaRPr lang="zh-CN" altLang="en-US" sz="2400">
              <a:ea typeface="宋体" pitchFamily="2" charset="-122"/>
            </a:endParaRPr>
          </a:p>
        </p:txBody>
      </p:sp>
      <p:pic>
        <p:nvPicPr>
          <p:cNvPr id="31747" name="Picture 3"/>
          <p:cNvPicPr>
            <a:picLocks noChangeAspect="1" noChangeArrowheads="1"/>
          </p:cNvPicPr>
          <p:nvPr/>
        </p:nvPicPr>
        <p:blipFill>
          <a:blip r:embed="rId2" cstate="print"/>
          <a:srcRect/>
          <a:stretch>
            <a:fillRect/>
          </a:stretch>
        </p:blipFill>
        <p:spPr bwMode="auto">
          <a:xfrm>
            <a:off x="0" y="1557338"/>
            <a:ext cx="9144000" cy="3743325"/>
          </a:xfrm>
          <a:prstGeom prst="rect">
            <a:avLst/>
          </a:prstGeom>
          <a:noFill/>
          <a:ln w="9525">
            <a:noFill/>
            <a:miter lim="800000"/>
            <a:headEnd/>
            <a:tailEnd/>
          </a:ln>
        </p:spPr>
      </p:pic>
      <p:sp>
        <p:nvSpPr>
          <p:cNvPr id="31748" name="Text Box 4"/>
          <p:cNvSpPr txBox="1">
            <a:spLocks noChangeArrowheads="1"/>
          </p:cNvSpPr>
          <p:nvPr/>
        </p:nvSpPr>
        <p:spPr bwMode="auto">
          <a:xfrm>
            <a:off x="2500298" y="785794"/>
            <a:ext cx="4331635" cy="523220"/>
          </a:xfrm>
          <a:prstGeom prst="rect">
            <a:avLst/>
          </a:prstGeom>
          <a:noFill/>
          <a:ln w="9525">
            <a:noFill/>
            <a:miter lim="800000"/>
            <a:headEnd/>
            <a:tailEnd/>
          </a:ln>
        </p:spPr>
        <p:txBody>
          <a:bodyPr wrap="none">
            <a:spAutoFit/>
          </a:bodyPr>
          <a:lstStyle/>
          <a:p>
            <a:r>
              <a:rPr lang="zh-CN" altLang="en-US" sz="2800" dirty="0">
                <a:solidFill>
                  <a:schemeClr val="tx2"/>
                </a:solidFill>
                <a:latin typeface="黑体" pitchFamily="49" charset="-122"/>
              </a:rPr>
              <a:t> </a:t>
            </a:r>
            <a:r>
              <a:rPr lang="zh-CN" altLang="en-US" sz="2800" b="1" dirty="0" smtClean="0">
                <a:solidFill>
                  <a:srgbClr val="FFCC66"/>
                </a:solidFill>
                <a:latin typeface="黑体" pitchFamily="49" charset="-122"/>
              </a:rPr>
              <a:t>微生物四种营养类型比较</a:t>
            </a:r>
            <a:endParaRPr lang="zh-CN" altLang="en-US" sz="2800" dirty="0">
              <a:solidFill>
                <a:srgbClr val="FFCC66"/>
              </a:solidFill>
              <a:latin typeface="黑体" pitchFamily="49" charset="-122"/>
            </a:endParaRPr>
          </a:p>
        </p:txBody>
      </p:sp>
      <p:sp>
        <p:nvSpPr>
          <p:cNvPr id="5" name="Text Box 2"/>
          <p:cNvSpPr txBox="1">
            <a:spLocks noChangeArrowheads="1"/>
          </p:cNvSpPr>
          <p:nvPr/>
        </p:nvSpPr>
        <p:spPr bwMode="auto">
          <a:xfrm>
            <a:off x="5572132" y="-104499"/>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第二节 </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微生物的</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营养类型</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572132" y="-104499"/>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第二节 </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微生物的</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营养类型</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3" name="Text Box 5"/>
          <p:cNvSpPr txBox="1">
            <a:spLocks noChangeArrowheads="1"/>
          </p:cNvSpPr>
          <p:nvPr/>
        </p:nvSpPr>
        <p:spPr bwMode="auto">
          <a:xfrm>
            <a:off x="2032656" y="458788"/>
            <a:ext cx="4825360" cy="461665"/>
          </a:xfrm>
          <a:prstGeom prst="rect">
            <a:avLst/>
          </a:prstGeom>
          <a:solidFill>
            <a:srgbClr val="008000"/>
          </a:solidFill>
          <a:ln w="9525">
            <a:solidFill>
              <a:srgbClr val="FF66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不同营养类型之间的界限并非</a:t>
            </a:r>
            <a:r>
              <a:rPr lang="zh-CN" altLang="en-US" sz="2400" b="1" dirty="0" smtClean="0">
                <a:solidFill>
                  <a:schemeClr val="bg1"/>
                </a:solidFill>
                <a:ea typeface="黑体" pitchFamily="2" charset="-122"/>
              </a:rPr>
              <a:t>绝对</a:t>
            </a:r>
            <a:endParaRPr lang="zh-CN" altLang="en-US" sz="2400" dirty="0">
              <a:solidFill>
                <a:schemeClr val="bg1"/>
              </a:solidFill>
              <a:ea typeface="黑体" pitchFamily="2" charset="-122"/>
            </a:endParaRPr>
          </a:p>
        </p:txBody>
      </p:sp>
      <p:sp>
        <p:nvSpPr>
          <p:cNvPr id="4" name="Text Box 6"/>
          <p:cNvSpPr txBox="1">
            <a:spLocks noChangeArrowheads="1"/>
          </p:cNvSpPr>
          <p:nvPr/>
        </p:nvSpPr>
        <p:spPr bwMode="auto">
          <a:xfrm>
            <a:off x="304800" y="1219200"/>
            <a:ext cx="5338763" cy="457200"/>
          </a:xfrm>
          <a:prstGeom prst="rect">
            <a:avLst/>
          </a:prstGeom>
          <a:noFill/>
          <a:ln w="9525">
            <a:noFill/>
            <a:miter lim="800000"/>
            <a:headEnd/>
            <a:tailEnd/>
          </a:ln>
          <a:effectLst/>
        </p:spPr>
        <p:txBody>
          <a:bodyPr wrap="none">
            <a:spAutoFit/>
          </a:bodyPr>
          <a:lstStyle/>
          <a:p>
            <a:pPr eaLnBrk="1" hangingPunct="1"/>
            <a:r>
              <a:rPr lang="zh-CN" altLang="en-US" sz="2400" b="1" dirty="0">
                <a:solidFill>
                  <a:srgbClr val="FFCC66"/>
                </a:solidFill>
                <a:ea typeface="黑体" pitchFamily="2" charset="-122"/>
              </a:rPr>
              <a:t>异养型微生物并非绝对不能利用</a:t>
            </a:r>
            <a:r>
              <a:rPr lang="en-US" altLang="zh-CN" sz="2400" b="1" dirty="0">
                <a:solidFill>
                  <a:srgbClr val="FFCC66"/>
                </a:solidFill>
                <a:ea typeface="黑体" pitchFamily="2" charset="-122"/>
              </a:rPr>
              <a:t>CO</a:t>
            </a:r>
            <a:r>
              <a:rPr lang="en-US" altLang="zh-CN" sz="2400" b="1" baseline="-25000" dirty="0">
                <a:solidFill>
                  <a:srgbClr val="FFCC66"/>
                </a:solidFill>
                <a:ea typeface="黑体" pitchFamily="2" charset="-122"/>
              </a:rPr>
              <a:t>2</a:t>
            </a:r>
            <a:r>
              <a:rPr lang="en-US" altLang="zh-CN" sz="2400" b="1" dirty="0">
                <a:solidFill>
                  <a:srgbClr val="FFCC66"/>
                </a:solidFill>
                <a:ea typeface="黑体" pitchFamily="2" charset="-122"/>
              </a:rPr>
              <a:t>；</a:t>
            </a:r>
            <a:endParaRPr lang="zh-CN" altLang="en-US" sz="2400" dirty="0">
              <a:solidFill>
                <a:srgbClr val="FFCC66"/>
              </a:solidFill>
              <a:ea typeface="黑体" pitchFamily="2" charset="-122"/>
            </a:endParaRPr>
          </a:p>
        </p:txBody>
      </p:sp>
      <p:sp>
        <p:nvSpPr>
          <p:cNvPr id="5" name="Text Box 7"/>
          <p:cNvSpPr txBox="1">
            <a:spLocks noChangeArrowheads="1"/>
          </p:cNvSpPr>
          <p:nvPr/>
        </p:nvSpPr>
        <p:spPr bwMode="auto">
          <a:xfrm>
            <a:off x="304800" y="1828800"/>
            <a:ext cx="6618288" cy="457200"/>
          </a:xfrm>
          <a:prstGeom prst="rect">
            <a:avLst/>
          </a:prstGeom>
          <a:noFill/>
          <a:ln w="9525">
            <a:noFill/>
            <a:miter lim="800000"/>
            <a:headEnd/>
            <a:tailEnd/>
          </a:ln>
          <a:effectLst/>
        </p:spPr>
        <p:txBody>
          <a:bodyPr wrap="none">
            <a:spAutoFit/>
          </a:bodyPr>
          <a:lstStyle/>
          <a:p>
            <a:pPr eaLnBrk="1" hangingPunct="1"/>
            <a:r>
              <a:rPr lang="zh-CN" altLang="en-US" sz="2400" b="1" dirty="0">
                <a:solidFill>
                  <a:srgbClr val="FFCC66"/>
                </a:solidFill>
                <a:ea typeface="黑体" pitchFamily="2" charset="-122"/>
              </a:rPr>
              <a:t>自养型微生物也并非不能利用有机物进行生长；</a:t>
            </a:r>
            <a:endParaRPr lang="zh-CN" altLang="en-US" sz="2400" dirty="0">
              <a:solidFill>
                <a:srgbClr val="FFCC66"/>
              </a:solidFill>
              <a:ea typeface="黑体" pitchFamily="2" charset="-122"/>
            </a:endParaRPr>
          </a:p>
        </p:txBody>
      </p:sp>
      <p:sp>
        <p:nvSpPr>
          <p:cNvPr id="6" name="Text Box 8"/>
          <p:cNvSpPr txBox="1">
            <a:spLocks noChangeArrowheads="1"/>
          </p:cNvSpPr>
          <p:nvPr/>
        </p:nvSpPr>
        <p:spPr bwMode="auto">
          <a:xfrm>
            <a:off x="304800" y="2438400"/>
            <a:ext cx="8839200" cy="457200"/>
          </a:xfrm>
          <a:prstGeom prst="rect">
            <a:avLst/>
          </a:prstGeom>
          <a:noFill/>
          <a:ln w="9525">
            <a:noFill/>
            <a:miter lim="800000"/>
            <a:headEnd/>
            <a:tailEnd/>
          </a:ln>
          <a:effectLst/>
        </p:spPr>
        <p:txBody>
          <a:bodyPr wrap="none">
            <a:spAutoFit/>
          </a:bodyPr>
          <a:lstStyle/>
          <a:p>
            <a:pPr eaLnBrk="1" hangingPunct="1"/>
            <a:r>
              <a:rPr lang="zh-CN" altLang="en-US" sz="2400" b="1" dirty="0">
                <a:solidFill>
                  <a:srgbClr val="FFCC66"/>
                </a:solidFill>
                <a:ea typeface="黑体" pitchFamily="2" charset="-122"/>
              </a:rPr>
              <a:t>有些微生物在不同生长条件下生长时,其营养类型也会发生改变；</a:t>
            </a:r>
            <a:endParaRPr lang="zh-CN" altLang="en-US" sz="2400" dirty="0">
              <a:solidFill>
                <a:srgbClr val="FFCC66"/>
              </a:solidFill>
              <a:ea typeface="黑体" pitchFamily="2" charset="-122"/>
            </a:endParaRPr>
          </a:p>
        </p:txBody>
      </p:sp>
      <p:sp>
        <p:nvSpPr>
          <p:cNvPr id="7" name="Text Box 9"/>
          <p:cNvSpPr txBox="1">
            <a:spLocks noChangeArrowheads="1"/>
          </p:cNvSpPr>
          <p:nvPr/>
        </p:nvSpPr>
        <p:spPr bwMode="auto">
          <a:xfrm>
            <a:off x="304800" y="3124200"/>
            <a:ext cx="8696356" cy="2730500"/>
          </a:xfrm>
          <a:prstGeom prst="rect">
            <a:avLst/>
          </a:prstGeom>
          <a:solidFill>
            <a:schemeClr val="tx1"/>
          </a:solidFill>
          <a:ln w="9525">
            <a:solidFill>
              <a:srgbClr val="FF0000"/>
            </a:solidFill>
            <a:miter lim="800000"/>
            <a:headEnd/>
            <a:tailEnd/>
          </a:ln>
          <a:effectLst/>
        </p:spPr>
        <p:txBody>
          <a:bodyPr wrap="square">
            <a:spAutoFit/>
          </a:bodyPr>
          <a:lstStyle/>
          <a:p>
            <a:pPr>
              <a:lnSpc>
                <a:spcPct val="120000"/>
              </a:lnSpc>
            </a:pPr>
            <a:r>
              <a:rPr lang="zh-CN" altLang="en-US" sz="2400" b="1" dirty="0">
                <a:solidFill>
                  <a:schemeClr val="bg1"/>
                </a:solidFill>
                <a:ea typeface="黑体" pitchFamily="2" charset="-122"/>
              </a:rPr>
              <a:t>例如紫色非硫细菌(</a:t>
            </a:r>
            <a:r>
              <a:rPr lang="en-US" altLang="zh-CN" sz="2400" b="1" dirty="0">
                <a:solidFill>
                  <a:schemeClr val="bg1"/>
                </a:solidFill>
                <a:ea typeface="黑体" pitchFamily="2" charset="-122"/>
              </a:rPr>
              <a:t>purple </a:t>
            </a:r>
            <a:r>
              <a:rPr lang="en-US" altLang="zh-CN" sz="2400" b="1" dirty="0" err="1">
                <a:solidFill>
                  <a:schemeClr val="bg1"/>
                </a:solidFill>
                <a:ea typeface="黑体" pitchFamily="2" charset="-122"/>
              </a:rPr>
              <a:t>nonsulphur</a:t>
            </a:r>
            <a:r>
              <a:rPr lang="en-US" altLang="zh-CN" sz="2400" b="1" dirty="0">
                <a:solidFill>
                  <a:schemeClr val="bg1"/>
                </a:solidFill>
                <a:ea typeface="黑体" pitchFamily="2" charset="-122"/>
              </a:rPr>
              <a:t> bacteria)：</a:t>
            </a:r>
          </a:p>
          <a:p>
            <a:pPr>
              <a:lnSpc>
                <a:spcPct val="120000"/>
              </a:lnSpc>
            </a:pPr>
            <a:r>
              <a:rPr lang="zh-CN" altLang="en-US" sz="2400" b="1" dirty="0">
                <a:solidFill>
                  <a:schemeClr val="bg1"/>
                </a:solidFill>
                <a:ea typeface="黑体" pitchFamily="2" charset="-122"/>
              </a:rPr>
              <a:t>没有有机物时，同化</a:t>
            </a:r>
            <a:r>
              <a:rPr lang="en-US" altLang="zh-CN" sz="2400" b="1" dirty="0">
                <a:solidFill>
                  <a:schemeClr val="bg1"/>
                </a:solidFill>
                <a:ea typeface="黑体" pitchFamily="2" charset="-122"/>
              </a:rPr>
              <a:t>CO</a:t>
            </a:r>
            <a:r>
              <a:rPr lang="en-US" altLang="zh-CN" sz="2400" b="1" baseline="-25000" dirty="0">
                <a:solidFill>
                  <a:schemeClr val="bg1"/>
                </a:solidFill>
                <a:ea typeface="黑体" pitchFamily="2" charset="-122"/>
              </a:rPr>
              <a:t>2</a:t>
            </a:r>
            <a:r>
              <a:rPr lang="zh-CN" altLang="en-US" sz="2400" b="1" dirty="0">
                <a:solidFill>
                  <a:schemeClr val="bg1"/>
                </a:solidFill>
                <a:ea typeface="黑体" pitchFamily="2" charset="-122"/>
              </a:rPr>
              <a:t>，</a:t>
            </a:r>
            <a:r>
              <a:rPr lang="en-US" altLang="zh-CN" sz="2400" b="1" baseline="-25000" dirty="0">
                <a:solidFill>
                  <a:schemeClr val="bg1"/>
                </a:solidFill>
                <a:ea typeface="黑体" pitchFamily="2" charset="-122"/>
              </a:rPr>
              <a:t> </a:t>
            </a:r>
            <a:r>
              <a:rPr lang="zh-CN" altLang="en-US" sz="2400" b="1" dirty="0">
                <a:solidFill>
                  <a:schemeClr val="bg1"/>
                </a:solidFill>
                <a:ea typeface="黑体" pitchFamily="2" charset="-122"/>
              </a:rPr>
              <a:t>为</a:t>
            </a:r>
            <a:r>
              <a:rPr lang="zh-CN" altLang="en-US" sz="2400" b="1" dirty="0">
                <a:solidFill>
                  <a:schemeClr val="folHlink"/>
                </a:solidFill>
                <a:ea typeface="黑体" pitchFamily="2" charset="-122"/>
              </a:rPr>
              <a:t>自养型微生物；</a:t>
            </a:r>
            <a:endParaRPr lang="zh-CN" altLang="en-US" sz="2400" b="1" dirty="0">
              <a:ea typeface="黑体" pitchFamily="2" charset="-122"/>
            </a:endParaRPr>
          </a:p>
          <a:p>
            <a:pPr>
              <a:lnSpc>
                <a:spcPct val="120000"/>
              </a:lnSpc>
            </a:pPr>
            <a:r>
              <a:rPr lang="zh-CN" altLang="en-US" sz="2400" b="1" dirty="0">
                <a:solidFill>
                  <a:schemeClr val="bg1"/>
                </a:solidFill>
                <a:ea typeface="黑体" pitchFamily="2" charset="-122"/>
              </a:rPr>
              <a:t>有机物存在时，利用有机物进行生长，为</a:t>
            </a:r>
            <a:r>
              <a:rPr lang="zh-CN" altLang="en-US" sz="2400" b="1" dirty="0">
                <a:solidFill>
                  <a:schemeClr val="folHlink"/>
                </a:solidFill>
                <a:ea typeface="黑体" pitchFamily="2" charset="-122"/>
              </a:rPr>
              <a:t>异养型微生物；</a:t>
            </a:r>
            <a:endParaRPr lang="zh-CN" altLang="en-US" sz="2400" b="1" dirty="0">
              <a:ea typeface="黑体" pitchFamily="2" charset="-122"/>
            </a:endParaRPr>
          </a:p>
          <a:p>
            <a:pPr>
              <a:lnSpc>
                <a:spcPct val="120000"/>
              </a:lnSpc>
            </a:pPr>
            <a:r>
              <a:rPr lang="zh-CN" altLang="en-US" sz="2400" b="1" dirty="0">
                <a:solidFill>
                  <a:schemeClr val="bg1"/>
                </a:solidFill>
                <a:ea typeface="黑体" pitchFamily="2" charset="-122"/>
              </a:rPr>
              <a:t>光照和厌氧条件下，利用光能生长，为</a:t>
            </a:r>
            <a:r>
              <a:rPr lang="zh-CN" altLang="en-US" sz="2400" b="1" dirty="0">
                <a:solidFill>
                  <a:schemeClr val="folHlink"/>
                </a:solidFill>
                <a:ea typeface="黑体" pitchFamily="2" charset="-122"/>
              </a:rPr>
              <a:t>光能营养型微生物；</a:t>
            </a:r>
            <a:endParaRPr lang="zh-CN" altLang="en-US" sz="2400" b="1" dirty="0">
              <a:ea typeface="黑体" pitchFamily="2" charset="-122"/>
            </a:endParaRPr>
          </a:p>
          <a:p>
            <a:pPr>
              <a:lnSpc>
                <a:spcPct val="120000"/>
              </a:lnSpc>
            </a:pPr>
            <a:r>
              <a:rPr lang="zh-CN" altLang="en-US" sz="2400" b="1" dirty="0">
                <a:solidFill>
                  <a:schemeClr val="bg1"/>
                </a:solidFill>
                <a:ea typeface="黑体" pitchFamily="2" charset="-122"/>
              </a:rPr>
              <a:t>黑暗与好氧条件下，依靠有机物氧化产生的化学能生长，</a:t>
            </a:r>
          </a:p>
          <a:p>
            <a:pPr>
              <a:lnSpc>
                <a:spcPct val="120000"/>
              </a:lnSpc>
            </a:pPr>
            <a:r>
              <a:rPr lang="zh-CN" altLang="en-US" sz="2400" b="1" dirty="0">
                <a:solidFill>
                  <a:schemeClr val="bg1"/>
                </a:solidFill>
                <a:ea typeface="黑体" pitchFamily="2" charset="-122"/>
              </a:rPr>
              <a:t>                                                                     为</a:t>
            </a:r>
            <a:r>
              <a:rPr lang="zh-CN" altLang="en-US" sz="2400" b="1" dirty="0">
                <a:solidFill>
                  <a:schemeClr val="folHlink"/>
                </a:solidFill>
                <a:ea typeface="黑体" pitchFamily="2" charset="-122"/>
              </a:rPr>
              <a:t>化能营养型微生物；</a:t>
            </a:r>
            <a:endParaRPr lang="zh-CN" altLang="en-US" sz="2400" b="1" dirty="0">
              <a:ea typeface="黑体" pitchFamily="2" charset="-122"/>
            </a:endParaRPr>
          </a:p>
        </p:txBody>
      </p:sp>
      <p:sp>
        <p:nvSpPr>
          <p:cNvPr id="8" name="Text Box 10"/>
          <p:cNvSpPr txBox="1">
            <a:spLocks noChangeArrowheads="1"/>
          </p:cNvSpPr>
          <p:nvPr/>
        </p:nvSpPr>
        <p:spPr bwMode="auto">
          <a:xfrm>
            <a:off x="212725" y="6116638"/>
            <a:ext cx="8904288" cy="436562"/>
          </a:xfrm>
          <a:prstGeom prst="rect">
            <a:avLst/>
          </a:prstGeom>
          <a:solidFill>
            <a:srgbClr val="0000FF"/>
          </a:solidFill>
          <a:ln w="9525">
            <a:solidFill>
              <a:srgbClr val="99CC00"/>
            </a:solidFill>
            <a:miter lim="800000"/>
            <a:headEnd/>
            <a:tailEnd/>
          </a:ln>
          <a:effectLst/>
        </p:spPr>
        <p:txBody>
          <a:bodyPr wrap="none">
            <a:spAutoFit/>
          </a:bodyPr>
          <a:lstStyle/>
          <a:p>
            <a:pPr eaLnBrk="1" hangingPunct="1"/>
            <a:r>
              <a:rPr lang="zh-CN" altLang="en-US" sz="2200" b="1" dirty="0">
                <a:solidFill>
                  <a:schemeClr val="bg1"/>
                </a:solidFill>
                <a:ea typeface="黑体" pitchFamily="2" charset="-122"/>
              </a:rPr>
              <a:t>微生物营养类型的可变性无疑有利于提高其对环境条件变化的适应能力</a:t>
            </a:r>
            <a:endParaRPr lang="zh-CN" altLang="en-US" sz="2400" b="1" dirty="0">
              <a:solidFill>
                <a:schemeClr val="bg1"/>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228600" y="1239838"/>
            <a:ext cx="2184400"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5．营养缺陷型</a:t>
            </a:r>
            <a:endParaRPr lang="zh-CN" altLang="zh-CN" sz="2400" dirty="0">
              <a:solidFill>
                <a:schemeClr val="bg1"/>
              </a:solidFill>
              <a:ea typeface="黑体" pitchFamily="2" charset="-122"/>
            </a:endParaRPr>
          </a:p>
        </p:txBody>
      </p:sp>
      <p:sp>
        <p:nvSpPr>
          <p:cNvPr id="3" name="Text Box 12"/>
          <p:cNvSpPr txBox="1">
            <a:spLocks noChangeArrowheads="1"/>
          </p:cNvSpPr>
          <p:nvPr/>
        </p:nvSpPr>
        <p:spPr bwMode="auto">
          <a:xfrm>
            <a:off x="-71470" y="2174118"/>
            <a:ext cx="9286908" cy="3040832"/>
          </a:xfrm>
          <a:prstGeom prst="rect">
            <a:avLst/>
          </a:prstGeom>
          <a:solidFill>
            <a:schemeClr val="tx1"/>
          </a:solidFill>
          <a:ln w="9525">
            <a:solidFill>
              <a:srgbClr val="FF0000"/>
            </a:solidFill>
            <a:miter lim="800000"/>
            <a:headEnd/>
            <a:tailEnd/>
          </a:ln>
          <a:effectLst/>
        </p:spPr>
        <p:txBody>
          <a:bodyPr wrap="square">
            <a:spAutoFit/>
          </a:bodyPr>
          <a:lstStyle/>
          <a:p>
            <a:pPr eaLnBrk="1" hangingPunct="1">
              <a:lnSpc>
                <a:spcPct val="140000"/>
              </a:lnSpc>
            </a:pPr>
            <a:r>
              <a:rPr lang="zh-CN" altLang="en-US" sz="2000" b="1" dirty="0">
                <a:solidFill>
                  <a:schemeClr val="bg1"/>
                </a:solidFill>
                <a:ea typeface="黑体" pitchFamily="2" charset="-122"/>
              </a:rPr>
              <a:t>某些菌株发生</a:t>
            </a:r>
            <a:r>
              <a:rPr lang="zh-CN" altLang="en-US" sz="2800" b="1" dirty="0">
                <a:solidFill>
                  <a:srgbClr val="FFC000"/>
                </a:solidFill>
                <a:ea typeface="黑体" pitchFamily="2" charset="-122"/>
              </a:rPr>
              <a:t>突变</a:t>
            </a:r>
            <a:r>
              <a:rPr lang="zh-CN" altLang="en-US" sz="2000" b="1" dirty="0">
                <a:solidFill>
                  <a:schemeClr val="bg1"/>
                </a:solidFill>
                <a:ea typeface="黑体" pitchFamily="2" charset="-122"/>
              </a:rPr>
              <a:t>(自然突变或人工诱变)后，失去合成某种(或某些)对该菌株生长</a:t>
            </a:r>
            <a:r>
              <a:rPr lang="zh-CN" altLang="en-US" sz="2000" b="1" dirty="0" smtClean="0">
                <a:solidFill>
                  <a:schemeClr val="bg1"/>
                </a:solidFill>
                <a:ea typeface="黑体" pitchFamily="2" charset="-122"/>
              </a:rPr>
              <a:t>必不可少</a:t>
            </a:r>
            <a:r>
              <a:rPr lang="zh-CN" altLang="en-US" sz="2000" b="1" dirty="0">
                <a:solidFill>
                  <a:schemeClr val="bg1"/>
                </a:solidFill>
                <a:ea typeface="黑体" pitchFamily="2" charset="-122"/>
              </a:rPr>
              <a:t>的物质(通常是生长因子如氨基酸、维生素)的能力，必须从外界环境获得</a:t>
            </a:r>
            <a:r>
              <a:rPr lang="zh-CN" altLang="en-US" sz="2000" b="1" dirty="0" smtClean="0">
                <a:solidFill>
                  <a:schemeClr val="bg1"/>
                </a:solidFill>
                <a:ea typeface="黑体" pitchFamily="2" charset="-122"/>
              </a:rPr>
              <a:t>该物质才能生长繁殖，这种突变型菌株称为</a:t>
            </a:r>
            <a:r>
              <a:rPr lang="zh-CN" altLang="en-US" sz="2800" b="1" dirty="0">
                <a:solidFill>
                  <a:srgbClr val="FFC000"/>
                </a:solidFill>
                <a:ea typeface="黑体" pitchFamily="2" charset="-122"/>
              </a:rPr>
              <a:t>营养缺陷型(</a:t>
            </a:r>
            <a:r>
              <a:rPr lang="en-US" altLang="zh-CN" sz="2800" b="1" dirty="0">
                <a:solidFill>
                  <a:srgbClr val="FFC000"/>
                </a:solidFill>
                <a:ea typeface="黑体" pitchFamily="2" charset="-122"/>
              </a:rPr>
              <a:t>auxotroph)，</a:t>
            </a:r>
            <a:r>
              <a:rPr lang="zh-CN" altLang="en-US" sz="2000" b="1" dirty="0" smtClean="0">
                <a:solidFill>
                  <a:schemeClr val="bg1"/>
                </a:solidFill>
                <a:ea typeface="黑体" pitchFamily="2" charset="-122"/>
              </a:rPr>
              <a:t>相应的野生型菌株称为</a:t>
            </a:r>
            <a:r>
              <a:rPr lang="zh-CN" altLang="en-US" sz="2800" b="1" dirty="0">
                <a:solidFill>
                  <a:srgbClr val="FFC000"/>
                </a:solidFill>
                <a:ea typeface="黑体" pitchFamily="2" charset="-122"/>
              </a:rPr>
              <a:t>原养型(</a:t>
            </a:r>
            <a:r>
              <a:rPr lang="en-US" altLang="zh-CN" sz="2800" b="1" dirty="0">
                <a:solidFill>
                  <a:srgbClr val="FFC000"/>
                </a:solidFill>
                <a:ea typeface="黑体" pitchFamily="2" charset="-122"/>
              </a:rPr>
              <a:t>prototroph</a:t>
            </a:r>
            <a:r>
              <a:rPr lang="en-US" altLang="zh-CN" sz="2800" b="1" dirty="0" smtClean="0">
                <a:solidFill>
                  <a:srgbClr val="FFC000"/>
                </a:solidFill>
                <a:ea typeface="黑体" pitchFamily="2" charset="-122"/>
              </a:rPr>
              <a:t>)</a:t>
            </a:r>
            <a:r>
              <a:rPr lang="en-US" altLang="zh-CN" sz="2000" b="1" dirty="0" smtClean="0">
                <a:solidFill>
                  <a:schemeClr val="bg1"/>
                </a:solidFill>
                <a:ea typeface="黑体" pitchFamily="2" charset="-122"/>
              </a:rPr>
              <a:t>。</a:t>
            </a:r>
            <a:r>
              <a:rPr lang="zh-CN" altLang="en-US" sz="2000" b="1" dirty="0" smtClean="0">
                <a:solidFill>
                  <a:schemeClr val="bg1"/>
                </a:solidFill>
                <a:ea typeface="黑体" pitchFamily="2" charset="-122"/>
              </a:rPr>
              <a:t>经常</a:t>
            </a:r>
            <a:r>
              <a:rPr lang="zh-CN" altLang="en-US" sz="2000" b="1" dirty="0">
                <a:solidFill>
                  <a:schemeClr val="bg1"/>
                </a:solidFill>
                <a:ea typeface="黑体" pitchFamily="2" charset="-122"/>
              </a:rPr>
              <a:t>用来进行微生物遗传学方面的研究。</a:t>
            </a:r>
          </a:p>
          <a:p>
            <a:pPr eaLnBrk="1" hangingPunct="1"/>
            <a:endParaRPr lang="zh-CN" altLang="en-US" b="1" dirty="0">
              <a:solidFill>
                <a:schemeClr val="accent1"/>
              </a:solidFill>
              <a:ea typeface="黑体" pitchFamily="2" charset="-122"/>
            </a:endParaRPr>
          </a:p>
        </p:txBody>
      </p:sp>
      <p:sp>
        <p:nvSpPr>
          <p:cNvPr id="4" name="Text Box 14"/>
          <p:cNvSpPr txBox="1">
            <a:spLocks noChangeArrowheads="1"/>
          </p:cNvSpPr>
          <p:nvPr/>
        </p:nvSpPr>
        <p:spPr bwMode="auto">
          <a:xfrm>
            <a:off x="285720" y="5857892"/>
            <a:ext cx="7643866" cy="461665"/>
          </a:xfrm>
          <a:prstGeom prst="rect">
            <a:avLst/>
          </a:prstGeom>
          <a:noFill/>
          <a:ln w="9525">
            <a:noFill/>
            <a:miter lim="800000"/>
            <a:headEnd/>
            <a:tailEnd/>
          </a:ln>
          <a:effectLst/>
        </p:spPr>
        <p:txBody>
          <a:bodyPr wrap="square">
            <a:spAutoFit/>
          </a:bodyPr>
          <a:lstStyle/>
          <a:p>
            <a:pPr eaLnBrk="1" hangingPunct="1"/>
            <a:r>
              <a:rPr lang="zh-CN" altLang="en-US" sz="2400" b="1" dirty="0">
                <a:solidFill>
                  <a:schemeClr val="folHlink"/>
                </a:solidFill>
                <a:ea typeface="黑体" pitchFamily="2" charset="-122"/>
              </a:rPr>
              <a:t>微生物生长需要的生长因子与营养缺陷型之间的关系？</a:t>
            </a:r>
            <a:endParaRPr lang="zh-CN" altLang="en-US" sz="2400" dirty="0">
              <a:solidFill>
                <a:schemeClr val="folHlink"/>
              </a:solidFill>
              <a:ea typeface="黑体" pitchFamily="2" charset="-122"/>
            </a:endParaRPr>
          </a:p>
        </p:txBody>
      </p:sp>
      <p:sp>
        <p:nvSpPr>
          <p:cNvPr id="5" name="Text Box 2"/>
          <p:cNvSpPr txBox="1">
            <a:spLocks noChangeArrowheads="1"/>
          </p:cNvSpPr>
          <p:nvPr/>
        </p:nvSpPr>
        <p:spPr bwMode="auto">
          <a:xfrm>
            <a:off x="5572132" y="-104499"/>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第二节 </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微生物的</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营养类型</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304800" y="2179638"/>
            <a:ext cx="184150" cy="1311275"/>
          </a:xfrm>
          <a:prstGeom prst="rect">
            <a:avLst/>
          </a:prstGeom>
          <a:noFill/>
          <a:ln w="9525">
            <a:noFill/>
            <a:miter lim="800000"/>
            <a:headEnd/>
            <a:tailEnd/>
          </a:ln>
        </p:spPr>
        <p:txBody>
          <a:bodyPr wrap="none">
            <a:spAutoFit/>
          </a:bodyPr>
          <a:lstStyle/>
          <a:p>
            <a:endParaRPr lang="zh-CN" altLang="en-US" sz="2800">
              <a:ea typeface="宋体" pitchFamily="2" charset="-122"/>
            </a:endParaRPr>
          </a:p>
          <a:p>
            <a:endParaRPr lang="zh-CN" altLang="en-US" sz="2800">
              <a:ea typeface="宋体" pitchFamily="2" charset="-122"/>
            </a:endParaRPr>
          </a:p>
          <a:p>
            <a:pPr eaLnBrk="0" hangingPunct="0"/>
            <a:endParaRPr lang="zh-CN" altLang="en-US" sz="2400">
              <a:ea typeface="宋体" pitchFamily="2" charset="-122"/>
            </a:endParaRPr>
          </a:p>
        </p:txBody>
      </p:sp>
      <p:sp>
        <p:nvSpPr>
          <p:cNvPr id="33795" name="Text Box 3"/>
          <p:cNvSpPr txBox="1">
            <a:spLocks noChangeArrowheads="1"/>
          </p:cNvSpPr>
          <p:nvPr/>
        </p:nvSpPr>
        <p:spPr bwMode="auto">
          <a:xfrm>
            <a:off x="1285852" y="785794"/>
            <a:ext cx="6215106" cy="579437"/>
          </a:xfrm>
          <a:prstGeom prst="rect">
            <a:avLst/>
          </a:prstGeom>
          <a:noFill/>
          <a:ln w="9525">
            <a:noFill/>
            <a:miter lim="800000"/>
            <a:headEnd/>
            <a:tailEnd/>
          </a:ln>
        </p:spPr>
        <p:txBody>
          <a:bodyPr wrap="square">
            <a:spAutoFit/>
          </a:bodyPr>
          <a:lstStyle/>
          <a:p>
            <a:pPr eaLnBrk="0" hangingPunct="0"/>
            <a:r>
              <a:rPr lang="zh-CN" altLang="en-US" sz="3200" b="1" dirty="0">
                <a:solidFill>
                  <a:srgbClr val="FFC000"/>
                </a:solidFill>
                <a:latin typeface="黑体" pitchFamily="49" charset="-122"/>
              </a:rPr>
              <a:t>第三节 营养物质进入微生物细胞</a:t>
            </a:r>
          </a:p>
        </p:txBody>
      </p:sp>
      <p:pic>
        <p:nvPicPr>
          <p:cNvPr id="7" name="Picture 6" descr="flz-f7"/>
          <p:cNvPicPr>
            <a:picLocks noChangeAspect="1" noChangeArrowheads="1"/>
          </p:cNvPicPr>
          <p:nvPr/>
        </p:nvPicPr>
        <p:blipFill>
          <a:blip r:embed="rId2" cstate="print"/>
          <a:srcRect/>
          <a:stretch>
            <a:fillRect/>
          </a:stretch>
        </p:blipFill>
        <p:spPr bwMode="auto">
          <a:xfrm>
            <a:off x="179388" y="0"/>
            <a:ext cx="4535487" cy="6858000"/>
          </a:xfrm>
          <a:prstGeom prst="rect">
            <a:avLst/>
          </a:prstGeom>
          <a:noFill/>
        </p:spPr>
      </p:pic>
      <p:pic>
        <p:nvPicPr>
          <p:cNvPr id="8" name="Picture 7" descr="f7"/>
          <p:cNvPicPr>
            <a:picLocks noChangeAspect="1" noChangeArrowheads="1"/>
          </p:cNvPicPr>
          <p:nvPr/>
        </p:nvPicPr>
        <p:blipFill>
          <a:blip r:embed="rId3" cstate="print"/>
          <a:srcRect/>
          <a:stretch>
            <a:fillRect/>
          </a:stretch>
        </p:blipFill>
        <p:spPr bwMode="auto">
          <a:xfrm>
            <a:off x="5638800" y="0"/>
            <a:ext cx="3076575" cy="7905750"/>
          </a:xfrm>
          <a:prstGeom prst="rect">
            <a:avLst/>
          </a:prstGeom>
          <a:noFill/>
        </p:spPr>
      </p:pic>
      <p:sp>
        <p:nvSpPr>
          <p:cNvPr id="33796" name="Text Box 4"/>
          <p:cNvSpPr txBox="1">
            <a:spLocks noChangeArrowheads="1"/>
          </p:cNvSpPr>
          <p:nvPr/>
        </p:nvSpPr>
        <p:spPr bwMode="auto">
          <a:xfrm>
            <a:off x="1619250" y="2133600"/>
            <a:ext cx="5761038" cy="3106738"/>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800" b="1"/>
              <a:t>一、自由扩散</a:t>
            </a:r>
            <a:r>
              <a:rPr lang="en-US" altLang="zh-CN" sz="2800" b="1"/>
              <a:t>(simple diffusion)</a:t>
            </a:r>
          </a:p>
          <a:p>
            <a:endParaRPr lang="en-US" altLang="zh-CN" sz="2800" b="1"/>
          </a:p>
          <a:p>
            <a:r>
              <a:rPr lang="zh-CN" altLang="en-US" sz="2800" b="1"/>
              <a:t>二、促进扩散</a:t>
            </a:r>
            <a:r>
              <a:rPr lang="en-US" altLang="zh-CN" sz="2800" b="1"/>
              <a:t>(facilitated diffusion)</a:t>
            </a:r>
          </a:p>
          <a:p>
            <a:endParaRPr lang="en-US" altLang="zh-CN" sz="2800" b="1"/>
          </a:p>
          <a:p>
            <a:r>
              <a:rPr lang="zh-CN" altLang="en-US" sz="2800" b="1"/>
              <a:t>三、主动运输</a:t>
            </a:r>
            <a:r>
              <a:rPr lang="en-US" altLang="zh-CN" sz="2800" b="1"/>
              <a:t>(active transport)</a:t>
            </a:r>
          </a:p>
          <a:p>
            <a:endParaRPr lang="en-US" altLang="zh-CN" sz="2800" b="1"/>
          </a:p>
          <a:p>
            <a:r>
              <a:rPr lang="zh-CN" altLang="en-US" sz="2800" b="1"/>
              <a:t>四、基团转位</a:t>
            </a:r>
            <a:r>
              <a:rPr lang="en-US" altLang="zh-CN" sz="2800" b="1"/>
              <a:t>(group translocation)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04800" y="928670"/>
            <a:ext cx="4392549" cy="461665"/>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一</a:t>
            </a:r>
            <a:r>
              <a:rPr lang="zh-CN" altLang="en-US" sz="2400" b="1" dirty="0" smtClean="0">
                <a:solidFill>
                  <a:schemeClr val="bg1"/>
                </a:solidFill>
                <a:ea typeface="黑体" pitchFamily="2" charset="-122"/>
              </a:rPr>
              <a:t>、自由扩散(</a:t>
            </a:r>
            <a:r>
              <a:rPr lang="en-US" altLang="zh-CN" sz="2400" b="1" dirty="0" smtClean="0">
                <a:solidFill>
                  <a:schemeClr val="bg1"/>
                </a:solidFill>
                <a:ea typeface="黑体" pitchFamily="2" charset="-122"/>
              </a:rPr>
              <a:t>simple diffusion</a:t>
            </a:r>
            <a:r>
              <a:rPr lang="en-US" altLang="zh-CN" sz="2400" b="1" dirty="0">
                <a:solidFill>
                  <a:schemeClr val="bg1"/>
                </a:solidFill>
                <a:ea typeface="黑体" pitchFamily="2" charset="-122"/>
              </a:rPr>
              <a:t>)</a:t>
            </a:r>
          </a:p>
        </p:txBody>
      </p:sp>
      <p:pic>
        <p:nvPicPr>
          <p:cNvPr id="3" name="Picture 6" descr="flz-f7"/>
          <p:cNvPicPr>
            <a:picLocks noChangeAspect="1" noChangeArrowheads="1"/>
          </p:cNvPicPr>
          <p:nvPr/>
        </p:nvPicPr>
        <p:blipFill>
          <a:blip r:embed="rId2" cstate="print"/>
          <a:srcRect/>
          <a:stretch>
            <a:fillRect/>
          </a:stretch>
        </p:blipFill>
        <p:spPr bwMode="auto">
          <a:xfrm>
            <a:off x="468313" y="1419250"/>
            <a:ext cx="8305800" cy="5510212"/>
          </a:xfrm>
          <a:prstGeom prst="rect">
            <a:avLst/>
          </a:prstGeom>
          <a:noFill/>
        </p:spPr>
      </p:pic>
      <p:sp>
        <p:nvSpPr>
          <p:cNvPr id="4" name="Text Box 2"/>
          <p:cNvSpPr txBox="1">
            <a:spLocks noChangeArrowheads="1"/>
          </p:cNvSpPr>
          <p:nvPr/>
        </p:nvSpPr>
        <p:spPr bwMode="auto">
          <a:xfrm>
            <a:off x="4500562" y="38377"/>
            <a:ext cx="459292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第三节 营养物质进入微生物细胞</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85720" y="928670"/>
            <a:ext cx="8424863" cy="1603581"/>
          </a:xfrm>
          <a:prstGeom prst="rect">
            <a:avLst/>
          </a:prstGeom>
          <a:solidFill>
            <a:srgbClr val="CCFFFF"/>
          </a:solidFill>
          <a:ln w="25400">
            <a:solidFill>
              <a:schemeClr val="accent2"/>
            </a:solidFill>
            <a:prstDash val="sysDot"/>
            <a:miter lim="800000"/>
            <a:headEnd/>
            <a:tailEnd/>
          </a:ln>
        </p:spPr>
        <p:txBody>
          <a:bodyPr>
            <a:spAutoFit/>
          </a:bodyPr>
          <a:lstStyle/>
          <a:p>
            <a:pPr>
              <a:lnSpc>
                <a:spcPct val="150000"/>
              </a:lnSpc>
            </a:pPr>
            <a:r>
              <a:rPr lang="zh-CN" altLang="en-US" sz="2800" b="1" dirty="0" smtClean="0">
                <a:solidFill>
                  <a:schemeClr val="accent2"/>
                </a:solidFill>
              </a:rPr>
              <a:t>无载体</a:t>
            </a:r>
            <a:r>
              <a:rPr lang="zh-CN" altLang="en-US" sz="2800" b="1" dirty="0">
                <a:solidFill>
                  <a:schemeClr val="accent2"/>
                </a:solidFill>
              </a:rPr>
              <a:t>蛋白参与</a:t>
            </a:r>
            <a:r>
              <a:rPr lang="zh-CN" altLang="en-US" sz="2000" b="1" dirty="0"/>
              <a:t>下，营养物质单纯依靠</a:t>
            </a:r>
            <a:r>
              <a:rPr lang="zh-CN" altLang="en-US" sz="2800" b="1" dirty="0">
                <a:solidFill>
                  <a:schemeClr val="accent2"/>
                </a:solidFill>
              </a:rPr>
              <a:t>物理扩散</a:t>
            </a:r>
            <a:r>
              <a:rPr lang="zh-CN" altLang="en-US" sz="2000" b="1" dirty="0"/>
              <a:t>的方式，非特异的从浓度高的一侧通过细胞膜上的小孔向浓度低的一侧扩散的一种物质运输方式。</a:t>
            </a:r>
          </a:p>
        </p:txBody>
      </p:sp>
      <p:sp>
        <p:nvSpPr>
          <p:cNvPr id="3" name="Text Box 5"/>
          <p:cNvSpPr txBox="1">
            <a:spLocks noChangeArrowheads="1"/>
          </p:cNvSpPr>
          <p:nvPr/>
        </p:nvSpPr>
        <p:spPr bwMode="auto">
          <a:xfrm>
            <a:off x="500034" y="2857496"/>
            <a:ext cx="8286808" cy="3970318"/>
          </a:xfrm>
          <a:prstGeom prst="rect">
            <a:avLst/>
          </a:prstGeom>
          <a:solidFill>
            <a:srgbClr val="CCFFFF"/>
          </a:solidFill>
          <a:ln w="25400">
            <a:solidFill>
              <a:schemeClr val="accent2"/>
            </a:solidFill>
            <a:prstDash val="sysDot"/>
            <a:miter lim="800000"/>
            <a:headEnd/>
            <a:tailEnd/>
          </a:ln>
        </p:spPr>
        <p:txBody>
          <a:bodyPr wrap="square">
            <a:spAutoFit/>
          </a:bodyPr>
          <a:lstStyle/>
          <a:p>
            <a:pPr>
              <a:lnSpc>
                <a:spcPct val="150000"/>
              </a:lnSpc>
            </a:pPr>
            <a:r>
              <a:rPr lang="zh-CN" altLang="en-US" sz="2800" b="1" dirty="0"/>
              <a:t>特点：</a:t>
            </a:r>
          </a:p>
          <a:p>
            <a:pPr>
              <a:lnSpc>
                <a:spcPct val="150000"/>
              </a:lnSpc>
              <a:buClr>
                <a:schemeClr val="accent2"/>
              </a:buClr>
              <a:buFont typeface="Wingdings" pitchFamily="2" charset="2"/>
              <a:buChar char="l"/>
            </a:pPr>
            <a:r>
              <a:rPr lang="zh-CN" altLang="en-US" sz="2000" b="1" dirty="0"/>
              <a:t> </a:t>
            </a:r>
            <a:r>
              <a:rPr lang="zh-CN" altLang="en-US" sz="2800" b="1" dirty="0">
                <a:solidFill>
                  <a:schemeClr val="accent2"/>
                </a:solidFill>
              </a:rPr>
              <a:t>驱动力</a:t>
            </a:r>
            <a:r>
              <a:rPr lang="zh-CN" altLang="en-US" sz="2000" b="1" dirty="0"/>
              <a:t>为</a:t>
            </a:r>
            <a:r>
              <a:rPr lang="zh-CN" altLang="en-US" sz="2800" b="1" dirty="0">
                <a:solidFill>
                  <a:schemeClr val="accent2"/>
                </a:solidFill>
              </a:rPr>
              <a:t>浓度梯度，不消耗能量；</a:t>
            </a:r>
          </a:p>
          <a:p>
            <a:pPr>
              <a:lnSpc>
                <a:spcPct val="150000"/>
              </a:lnSpc>
              <a:buClr>
                <a:schemeClr val="accent2"/>
              </a:buClr>
              <a:buFont typeface="Wingdings" pitchFamily="2" charset="2"/>
              <a:buChar char="l"/>
            </a:pPr>
            <a:r>
              <a:rPr lang="zh-CN" altLang="en-US" sz="2000" b="1" dirty="0"/>
              <a:t> 物质</a:t>
            </a:r>
            <a:r>
              <a:rPr lang="zh-CN" altLang="en-US" sz="2800" b="1" dirty="0">
                <a:solidFill>
                  <a:schemeClr val="accent2"/>
                </a:solidFill>
              </a:rPr>
              <a:t>不发生任何反应</a:t>
            </a:r>
            <a:r>
              <a:rPr lang="zh-CN" altLang="en-US" sz="2000" b="1" dirty="0"/>
              <a:t>；</a:t>
            </a:r>
          </a:p>
          <a:p>
            <a:pPr>
              <a:lnSpc>
                <a:spcPct val="150000"/>
              </a:lnSpc>
              <a:buClr>
                <a:schemeClr val="accent2"/>
              </a:buClr>
              <a:buFont typeface="Wingdings" pitchFamily="2" charset="2"/>
              <a:buChar char="l"/>
            </a:pPr>
            <a:r>
              <a:rPr lang="zh-CN" altLang="en-US" sz="2000" b="1" dirty="0"/>
              <a:t> </a:t>
            </a:r>
            <a:r>
              <a:rPr lang="zh-CN" altLang="en-US" sz="2800" b="1" dirty="0">
                <a:solidFill>
                  <a:schemeClr val="accent2"/>
                </a:solidFill>
              </a:rPr>
              <a:t>不能逆浓度梯度</a:t>
            </a:r>
            <a:r>
              <a:rPr lang="zh-CN" altLang="en-US" sz="2000" b="1" dirty="0"/>
              <a:t>运输；</a:t>
            </a:r>
          </a:p>
          <a:p>
            <a:pPr>
              <a:lnSpc>
                <a:spcPct val="150000"/>
              </a:lnSpc>
              <a:buClr>
                <a:schemeClr val="accent2"/>
              </a:buClr>
              <a:buFont typeface="Wingdings" pitchFamily="2" charset="2"/>
              <a:buChar char="l"/>
            </a:pPr>
            <a:r>
              <a:rPr lang="zh-CN" altLang="en-US" sz="2000" b="1" dirty="0"/>
              <a:t> 运输</a:t>
            </a:r>
            <a:r>
              <a:rPr lang="zh-CN" altLang="en-US" sz="2800" b="1" dirty="0">
                <a:solidFill>
                  <a:schemeClr val="accent2"/>
                </a:solidFill>
              </a:rPr>
              <a:t>速率与膜内外物质的浓度差成正比</a:t>
            </a:r>
            <a:r>
              <a:rPr lang="zh-CN" altLang="en-US" sz="2000" b="1" dirty="0"/>
              <a:t>；</a:t>
            </a:r>
          </a:p>
          <a:p>
            <a:pPr>
              <a:lnSpc>
                <a:spcPct val="150000"/>
              </a:lnSpc>
              <a:buClr>
                <a:schemeClr val="accent2"/>
              </a:buClr>
              <a:buFont typeface="Wingdings" pitchFamily="2" charset="2"/>
              <a:buChar char="l"/>
            </a:pPr>
            <a:r>
              <a:rPr lang="zh-CN" altLang="en-US" sz="2000" b="1" dirty="0"/>
              <a:t>  </a:t>
            </a:r>
            <a:r>
              <a:rPr lang="zh-CN" altLang="en-US" sz="2800" b="1" dirty="0">
                <a:solidFill>
                  <a:schemeClr val="accent2"/>
                </a:solidFill>
              </a:rPr>
              <a:t>非特异性</a:t>
            </a:r>
            <a:r>
              <a:rPr lang="zh-CN" altLang="en-US" sz="2000" b="1" dirty="0"/>
              <a:t>，但是膜上小孔的大小和形状</a:t>
            </a:r>
            <a:r>
              <a:rPr lang="zh-CN" altLang="en-US" sz="2800" b="1" dirty="0">
                <a:solidFill>
                  <a:schemeClr val="accent2"/>
                </a:solidFill>
              </a:rPr>
              <a:t>有一定选择性。</a:t>
            </a:r>
          </a:p>
        </p:txBody>
      </p:sp>
      <p:sp>
        <p:nvSpPr>
          <p:cNvPr id="5" name="Text Box 2"/>
          <p:cNvSpPr txBox="1">
            <a:spLocks noChangeArrowheads="1"/>
          </p:cNvSpPr>
          <p:nvPr/>
        </p:nvSpPr>
        <p:spPr bwMode="auto">
          <a:xfrm>
            <a:off x="7721816" y="0"/>
            <a:ext cx="142218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自由扩散</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b="1">
              <a:solidFill>
                <a:schemeClr val="folHlink"/>
              </a:solidFill>
              <a:ea typeface="黑体" pitchFamily="2" charset="-122"/>
            </a:endParaRPr>
          </a:p>
          <a:p>
            <a:pPr eaLnBrk="1" hangingPunct="1"/>
            <a:endParaRPr lang="zh-CN" altLang="en-US" b="1">
              <a:ea typeface="黑体" pitchFamily="2" charset="-122"/>
            </a:endParaRPr>
          </a:p>
          <a:p>
            <a:endParaRPr lang="zh-CN" altLang="en-US" sz="2400" b="1">
              <a:ea typeface="黑体" pitchFamily="2" charset="-122"/>
            </a:endParaRPr>
          </a:p>
        </p:txBody>
      </p:sp>
      <p:pic>
        <p:nvPicPr>
          <p:cNvPr id="6" name="Picture 6" descr="b-t3"/>
          <p:cNvPicPr>
            <a:picLocks noChangeAspect="1" noChangeArrowheads="1"/>
          </p:cNvPicPr>
          <p:nvPr/>
        </p:nvPicPr>
        <p:blipFill>
          <a:blip r:embed="rId2" cstate="print"/>
          <a:srcRect/>
          <a:stretch>
            <a:fillRect/>
          </a:stretch>
        </p:blipFill>
        <p:spPr bwMode="auto">
          <a:xfrm>
            <a:off x="928662" y="1643050"/>
            <a:ext cx="7000924" cy="3825890"/>
          </a:xfrm>
          <a:prstGeom prst="rect">
            <a:avLst/>
          </a:prstGeom>
          <a:noFill/>
        </p:spPr>
      </p:pic>
      <p:sp>
        <p:nvSpPr>
          <p:cNvPr id="7" name="Text Box 7"/>
          <p:cNvSpPr txBox="1">
            <a:spLocks noChangeArrowheads="1"/>
          </p:cNvSpPr>
          <p:nvPr/>
        </p:nvSpPr>
        <p:spPr bwMode="auto">
          <a:xfrm>
            <a:off x="928662" y="500042"/>
            <a:ext cx="6572296" cy="707886"/>
          </a:xfrm>
          <a:prstGeom prst="rect">
            <a:avLst/>
          </a:prstGeom>
          <a:solidFill>
            <a:schemeClr val="tx1"/>
          </a:solidFill>
          <a:ln w="9525">
            <a:solidFill>
              <a:srgbClr val="FF0000"/>
            </a:solidFill>
            <a:miter lim="800000"/>
            <a:headEnd/>
            <a:tailEnd/>
          </a:ln>
          <a:effectLst/>
        </p:spPr>
        <p:txBody>
          <a:bodyPr wrap="square">
            <a:spAutoFit/>
          </a:bodyPr>
          <a:lstStyle/>
          <a:p>
            <a:pPr eaLnBrk="1" hangingPunct="1"/>
            <a:r>
              <a:rPr lang="zh-CN" altLang="en-US" sz="2000" b="1" dirty="0">
                <a:solidFill>
                  <a:schemeClr val="bg1"/>
                </a:solidFill>
                <a:ea typeface="黑体" pitchFamily="2" charset="-122"/>
              </a:rPr>
              <a:t>物质跨膜扩散的能力和速率与该物质的性质有关,分子量小、脂溶性、极性小</a:t>
            </a:r>
            <a:r>
              <a:rPr lang="zh-CN" altLang="en-US" sz="2000" b="1" dirty="0" smtClean="0">
                <a:solidFill>
                  <a:schemeClr val="bg1"/>
                </a:solidFill>
                <a:ea typeface="黑体" pitchFamily="2" charset="-122"/>
              </a:rPr>
              <a:t>的物质</a:t>
            </a:r>
            <a:r>
              <a:rPr lang="zh-CN" altLang="en-US" sz="2000" b="1" dirty="0">
                <a:solidFill>
                  <a:schemeClr val="bg1"/>
                </a:solidFill>
                <a:ea typeface="黑体" pitchFamily="2" charset="-122"/>
              </a:rPr>
              <a:t>易通过扩散进出</a:t>
            </a:r>
            <a:r>
              <a:rPr lang="zh-CN" altLang="en-US" sz="2000" b="1" dirty="0" smtClean="0">
                <a:solidFill>
                  <a:schemeClr val="bg1"/>
                </a:solidFill>
                <a:ea typeface="黑体" pitchFamily="2" charset="-122"/>
              </a:rPr>
              <a:t>细胞</a:t>
            </a:r>
            <a:endParaRPr lang="zh-CN" altLang="en-US" sz="2400" b="1" dirty="0">
              <a:solidFill>
                <a:schemeClr val="bg1"/>
              </a:solidFill>
              <a:ea typeface="黑体" pitchFamily="2" charset="-122"/>
            </a:endParaRPr>
          </a:p>
        </p:txBody>
      </p:sp>
      <p:sp>
        <p:nvSpPr>
          <p:cNvPr id="8" name="Text Box 8"/>
          <p:cNvSpPr txBox="1">
            <a:spLocks noChangeArrowheads="1"/>
          </p:cNvSpPr>
          <p:nvPr/>
        </p:nvSpPr>
        <p:spPr bwMode="auto">
          <a:xfrm>
            <a:off x="214282" y="5572140"/>
            <a:ext cx="8893175" cy="1138773"/>
          </a:xfrm>
          <a:prstGeom prst="rect">
            <a:avLst/>
          </a:prstGeom>
          <a:solidFill>
            <a:srgbClr val="000080"/>
          </a:solidFill>
          <a:ln w="9525">
            <a:solidFill>
              <a:schemeClr val="folHlink"/>
            </a:solidFill>
            <a:miter lim="800000"/>
            <a:headEnd/>
            <a:tailEnd/>
          </a:ln>
          <a:effectLst/>
        </p:spPr>
        <p:txBody>
          <a:bodyPr wrap="square">
            <a:spAutoFit/>
          </a:bodyPr>
          <a:lstStyle/>
          <a:p>
            <a:pPr eaLnBrk="1" hangingPunct="1"/>
            <a:r>
              <a:rPr lang="zh-CN" altLang="en-US" sz="2000" b="1" dirty="0" smtClean="0">
                <a:solidFill>
                  <a:schemeClr val="bg1"/>
                </a:solidFill>
                <a:ea typeface="黑体" pitchFamily="2" charset="-122"/>
              </a:rPr>
              <a:t>自由扩散</a:t>
            </a:r>
            <a:r>
              <a:rPr lang="zh-CN" altLang="en-US" sz="2000" b="1" dirty="0">
                <a:solidFill>
                  <a:schemeClr val="bg1"/>
                </a:solidFill>
                <a:ea typeface="黑体" pitchFamily="2" charset="-122"/>
              </a:rPr>
              <a:t>并不是微生物细胞吸收营养物质的主要</a:t>
            </a:r>
            <a:r>
              <a:rPr lang="zh-CN" altLang="en-US" sz="2000" b="1" dirty="0" smtClean="0">
                <a:solidFill>
                  <a:schemeClr val="bg1"/>
                </a:solidFill>
                <a:ea typeface="黑体" pitchFamily="2" charset="-122"/>
              </a:rPr>
              <a:t>方式</a:t>
            </a:r>
            <a:r>
              <a:rPr lang="en-US" altLang="zh-CN" sz="2000" b="1" dirty="0" smtClean="0">
                <a:solidFill>
                  <a:schemeClr val="bg1"/>
                </a:solidFill>
                <a:ea typeface="黑体" pitchFamily="2" charset="-122"/>
              </a:rPr>
              <a:t>;</a:t>
            </a:r>
          </a:p>
          <a:p>
            <a:pPr eaLnBrk="1" hangingPunct="1"/>
            <a:r>
              <a:rPr lang="zh-CN" altLang="en-US" sz="2800" b="1" dirty="0" smtClean="0">
                <a:solidFill>
                  <a:srgbClr val="92D050"/>
                </a:solidFill>
                <a:ea typeface="黑体" pitchFamily="2" charset="-122"/>
              </a:rPr>
              <a:t>水</a:t>
            </a:r>
            <a:r>
              <a:rPr lang="zh-CN" altLang="en-US" sz="2000" b="1" dirty="0">
                <a:solidFill>
                  <a:schemeClr val="bg1"/>
                </a:solidFill>
                <a:ea typeface="黑体" pitchFamily="2" charset="-122"/>
              </a:rPr>
              <a:t>是唯一可以通过扩散自由通过原生质膜的分子,脂肪酸、乙醇、甘油、苯、一些气体分子(</a:t>
            </a:r>
            <a:r>
              <a:rPr lang="en-US" altLang="zh-CN" sz="2000" b="1" dirty="0">
                <a:solidFill>
                  <a:schemeClr val="bg1"/>
                </a:solidFill>
                <a:ea typeface="黑体" pitchFamily="2" charset="-122"/>
              </a:rPr>
              <a:t>O</a:t>
            </a:r>
            <a:r>
              <a:rPr lang="en-US" altLang="zh-CN" sz="2000" b="1" baseline="-25000" dirty="0">
                <a:solidFill>
                  <a:schemeClr val="bg1"/>
                </a:solidFill>
                <a:ea typeface="黑体" pitchFamily="2" charset="-122"/>
              </a:rPr>
              <a:t>2</a:t>
            </a:r>
            <a:r>
              <a:rPr lang="en-US" altLang="zh-CN" sz="2000" b="1" dirty="0">
                <a:solidFill>
                  <a:schemeClr val="bg1"/>
                </a:solidFill>
                <a:ea typeface="黑体" pitchFamily="2" charset="-122"/>
              </a:rPr>
              <a:t>、CO</a:t>
            </a:r>
            <a:r>
              <a:rPr lang="en-US" altLang="zh-CN" sz="2000" b="1" baseline="-25000" dirty="0">
                <a:solidFill>
                  <a:schemeClr val="bg1"/>
                </a:solidFill>
                <a:ea typeface="黑体" pitchFamily="2" charset="-122"/>
              </a:rPr>
              <a:t>2</a:t>
            </a:r>
            <a:r>
              <a:rPr lang="en-US" altLang="zh-CN" sz="2000" b="1" dirty="0">
                <a:solidFill>
                  <a:schemeClr val="bg1"/>
                </a:solidFill>
                <a:ea typeface="黑体" pitchFamily="2" charset="-122"/>
              </a:rPr>
              <a:t>)</a:t>
            </a:r>
            <a:r>
              <a:rPr lang="zh-CN" altLang="en-US" sz="2000" b="1" dirty="0">
                <a:solidFill>
                  <a:schemeClr val="bg1"/>
                </a:solidFill>
                <a:ea typeface="黑体" pitchFamily="2" charset="-122"/>
              </a:rPr>
              <a:t>及某些氨基酸在一定程度上也可通过扩散进出细胞</a:t>
            </a:r>
            <a:r>
              <a:rPr lang="zh-CN" altLang="en-US" sz="2000" b="1" dirty="0" smtClean="0">
                <a:solidFill>
                  <a:schemeClr val="bg1"/>
                </a:solidFill>
                <a:ea typeface="黑体" pitchFamily="2" charset="-122"/>
              </a:rPr>
              <a:t>。</a:t>
            </a:r>
            <a:endParaRPr lang="zh-CN" altLang="en-US" sz="2400" b="1" dirty="0">
              <a:solidFill>
                <a:schemeClr val="bg1"/>
              </a:solidFill>
              <a:ea typeface="黑体" pitchFamily="2" charset="-122"/>
            </a:endParaRPr>
          </a:p>
        </p:txBody>
      </p:sp>
      <p:sp>
        <p:nvSpPr>
          <p:cNvPr id="11" name="Text Box 2"/>
          <p:cNvSpPr txBox="1">
            <a:spLocks noChangeArrowheads="1"/>
          </p:cNvSpPr>
          <p:nvPr/>
        </p:nvSpPr>
        <p:spPr bwMode="auto">
          <a:xfrm>
            <a:off x="7721816" y="0"/>
            <a:ext cx="142218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自由扩散</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04800" y="928670"/>
            <a:ext cx="4801314" cy="461665"/>
          </a:xfrm>
          <a:prstGeom prst="rect">
            <a:avLst/>
          </a:prstGeom>
          <a:noFill/>
          <a:ln w="9525">
            <a:noFill/>
            <a:miter lim="800000"/>
            <a:headEnd/>
            <a:tailEnd/>
          </a:ln>
          <a:effectLst/>
        </p:spPr>
        <p:txBody>
          <a:bodyPr wrap="none">
            <a:spAutoFit/>
          </a:bodyPr>
          <a:lstStyle/>
          <a:p>
            <a:pPr eaLnBrk="1" hangingPunct="1"/>
            <a:r>
              <a:rPr lang="zh-CN" altLang="en-US" sz="2400" b="1" dirty="0" smtClean="0">
                <a:solidFill>
                  <a:schemeClr val="bg1"/>
                </a:solidFill>
                <a:ea typeface="黑体" pitchFamily="2" charset="-122"/>
              </a:rPr>
              <a:t>二、促进扩散(</a:t>
            </a:r>
            <a:r>
              <a:rPr lang="en-US" altLang="zh-CN" sz="2400" b="1" dirty="0" smtClean="0">
                <a:solidFill>
                  <a:schemeClr val="bg1"/>
                </a:solidFill>
                <a:ea typeface="黑体" pitchFamily="2" charset="-122"/>
              </a:rPr>
              <a:t>facilitated diffusion</a:t>
            </a:r>
            <a:r>
              <a:rPr lang="en-US" altLang="zh-CN" sz="2400" b="1" dirty="0">
                <a:solidFill>
                  <a:schemeClr val="bg1"/>
                </a:solidFill>
                <a:ea typeface="黑体" pitchFamily="2" charset="-122"/>
              </a:rPr>
              <a:t>)</a:t>
            </a:r>
          </a:p>
        </p:txBody>
      </p:sp>
      <p:sp>
        <p:nvSpPr>
          <p:cNvPr id="3" name="Text Box 2"/>
          <p:cNvSpPr txBox="1">
            <a:spLocks noChangeArrowheads="1"/>
          </p:cNvSpPr>
          <p:nvPr/>
        </p:nvSpPr>
        <p:spPr bwMode="auto">
          <a:xfrm>
            <a:off x="4500562" y="38377"/>
            <a:ext cx="459292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第三节 营养物质进入微生物细胞</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4" name="Text Box 4"/>
          <p:cNvSpPr txBox="1">
            <a:spLocks noChangeArrowheads="1"/>
          </p:cNvSpPr>
          <p:nvPr/>
        </p:nvSpPr>
        <p:spPr bwMode="auto">
          <a:xfrm>
            <a:off x="250825" y="1385880"/>
            <a:ext cx="8569325" cy="971550"/>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000" b="1" dirty="0" smtClean="0"/>
              <a:t>物质</a:t>
            </a:r>
            <a:r>
              <a:rPr lang="zh-CN" altLang="en-US" sz="2000" b="1" dirty="0"/>
              <a:t>借助细胞膜上特异的</a:t>
            </a:r>
            <a:r>
              <a:rPr lang="zh-CN" altLang="en-US" sz="2800" b="1" dirty="0">
                <a:solidFill>
                  <a:schemeClr val="accent2"/>
                </a:solidFill>
              </a:rPr>
              <a:t>载体蛋白</a:t>
            </a:r>
            <a:r>
              <a:rPr lang="zh-CN" altLang="en-US" sz="2000" b="1" dirty="0"/>
              <a:t>，从浓度高的一侧透过膜向浓度低的一侧扩散，</a:t>
            </a:r>
            <a:r>
              <a:rPr lang="zh-CN" altLang="en-US" sz="2800" b="1" dirty="0">
                <a:solidFill>
                  <a:schemeClr val="accent2"/>
                </a:solidFill>
              </a:rPr>
              <a:t>不消耗能量</a:t>
            </a:r>
            <a:r>
              <a:rPr lang="zh-CN" altLang="en-US" sz="2000" b="1" dirty="0"/>
              <a:t>的</a:t>
            </a:r>
            <a:r>
              <a:rPr lang="zh-CN" altLang="en-US" sz="2800" b="1" dirty="0">
                <a:solidFill>
                  <a:schemeClr val="accent2"/>
                </a:solidFill>
              </a:rPr>
              <a:t>被动</a:t>
            </a:r>
            <a:r>
              <a:rPr lang="zh-CN" altLang="en-US" sz="2000" b="1" dirty="0"/>
              <a:t>的营养物质跨膜运输方式。</a:t>
            </a:r>
          </a:p>
        </p:txBody>
      </p:sp>
      <p:sp>
        <p:nvSpPr>
          <p:cNvPr id="5" name="Text Box 5"/>
          <p:cNvSpPr txBox="1">
            <a:spLocks noChangeArrowheads="1"/>
          </p:cNvSpPr>
          <p:nvPr/>
        </p:nvSpPr>
        <p:spPr bwMode="auto">
          <a:xfrm>
            <a:off x="285720" y="2571744"/>
            <a:ext cx="8280400" cy="2679700"/>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800" b="1"/>
              <a:t>特点：</a:t>
            </a:r>
          </a:p>
          <a:p>
            <a:pPr>
              <a:buClr>
                <a:schemeClr val="accent2"/>
              </a:buClr>
              <a:buFont typeface="Wingdings" pitchFamily="2" charset="2"/>
              <a:buChar char="l"/>
            </a:pPr>
            <a:r>
              <a:rPr lang="zh-CN" altLang="en-US" sz="2800" b="1">
                <a:solidFill>
                  <a:schemeClr val="accent2"/>
                </a:solidFill>
                <a:latin typeface="Arial" pitchFamily="34" charset="0"/>
              </a:rPr>
              <a:t>被动</a:t>
            </a:r>
            <a:r>
              <a:rPr lang="zh-CN" altLang="en-US" sz="2000" b="1">
                <a:latin typeface="Arial" pitchFamily="34" charset="0"/>
              </a:rPr>
              <a:t>跨膜运输方式，</a:t>
            </a:r>
            <a:r>
              <a:rPr lang="zh-CN" altLang="en-US" sz="2800" b="1">
                <a:solidFill>
                  <a:schemeClr val="accent2"/>
                </a:solidFill>
              </a:rPr>
              <a:t>驱动力</a:t>
            </a:r>
            <a:r>
              <a:rPr lang="zh-CN" altLang="en-US" b="1"/>
              <a:t>为</a:t>
            </a:r>
            <a:r>
              <a:rPr lang="zh-CN" altLang="en-US" sz="2800" b="1">
                <a:solidFill>
                  <a:schemeClr val="accent2"/>
                </a:solidFill>
              </a:rPr>
              <a:t>浓度梯度</a:t>
            </a:r>
            <a:r>
              <a:rPr lang="zh-CN" altLang="en-US" b="1">
                <a:solidFill>
                  <a:schemeClr val="accent2"/>
                </a:solidFill>
              </a:rPr>
              <a:t>，</a:t>
            </a:r>
            <a:r>
              <a:rPr lang="zh-CN" altLang="en-US" sz="2800" b="1">
                <a:solidFill>
                  <a:schemeClr val="accent2"/>
                </a:solidFill>
                <a:latin typeface="Arial" pitchFamily="34" charset="0"/>
              </a:rPr>
              <a:t>不消耗能量</a:t>
            </a:r>
            <a:r>
              <a:rPr lang="zh-CN" altLang="en-US" sz="2000" b="1">
                <a:latin typeface="Arial" pitchFamily="34" charset="0"/>
              </a:rPr>
              <a:t>；</a:t>
            </a:r>
          </a:p>
          <a:p>
            <a:pPr>
              <a:buClr>
                <a:schemeClr val="accent2"/>
              </a:buClr>
              <a:buFont typeface="Wingdings" pitchFamily="2" charset="2"/>
              <a:buChar char="l"/>
            </a:pPr>
            <a:r>
              <a:rPr lang="zh-CN" altLang="en-US" sz="2000" b="1">
                <a:latin typeface="Arial" pitchFamily="34" charset="0"/>
              </a:rPr>
              <a:t> 物质</a:t>
            </a:r>
            <a:r>
              <a:rPr lang="zh-CN" altLang="en-US" sz="2800" b="1">
                <a:solidFill>
                  <a:schemeClr val="accent2"/>
                </a:solidFill>
                <a:latin typeface="Arial" pitchFamily="34" charset="0"/>
              </a:rPr>
              <a:t>分子结构不</a:t>
            </a:r>
            <a:r>
              <a:rPr lang="zh-CN" altLang="en-US" sz="2000" b="1">
                <a:solidFill>
                  <a:schemeClr val="tx2"/>
                </a:solidFill>
                <a:latin typeface="Arial" pitchFamily="34" charset="0"/>
              </a:rPr>
              <a:t>发生</a:t>
            </a:r>
            <a:r>
              <a:rPr lang="zh-CN" altLang="en-US" sz="2800" b="1">
                <a:solidFill>
                  <a:schemeClr val="accent2"/>
                </a:solidFill>
                <a:latin typeface="Arial" pitchFamily="34" charset="0"/>
              </a:rPr>
              <a:t>变化</a:t>
            </a:r>
            <a:r>
              <a:rPr lang="zh-CN" altLang="en-US" sz="2000" b="1">
                <a:latin typeface="Arial" pitchFamily="34" charset="0"/>
              </a:rPr>
              <a:t>；</a:t>
            </a:r>
          </a:p>
          <a:p>
            <a:pPr>
              <a:buClr>
                <a:schemeClr val="accent2"/>
              </a:buClr>
              <a:buFont typeface="Wingdings" pitchFamily="2" charset="2"/>
              <a:buChar char="l"/>
            </a:pPr>
            <a:r>
              <a:rPr lang="zh-CN" altLang="en-US" sz="2800" b="1">
                <a:solidFill>
                  <a:schemeClr val="accent2"/>
                </a:solidFill>
                <a:latin typeface="Arial" pitchFamily="34" charset="0"/>
              </a:rPr>
              <a:t>不能进行逆浓度</a:t>
            </a:r>
            <a:r>
              <a:rPr lang="zh-CN" altLang="en-US" sz="2000" b="1">
                <a:latin typeface="Arial" pitchFamily="34" charset="0"/>
              </a:rPr>
              <a:t>运输；</a:t>
            </a:r>
          </a:p>
          <a:p>
            <a:pPr>
              <a:buClr>
                <a:schemeClr val="accent2"/>
              </a:buClr>
              <a:buFont typeface="Wingdings" pitchFamily="2" charset="2"/>
              <a:buChar char="l"/>
            </a:pPr>
            <a:r>
              <a:rPr lang="zh-CN" altLang="en-US" sz="2000" b="1">
                <a:latin typeface="Arial" pitchFamily="34" charset="0"/>
              </a:rPr>
              <a:t>运输</a:t>
            </a:r>
            <a:r>
              <a:rPr lang="zh-CN" altLang="en-US" sz="2800" b="1">
                <a:solidFill>
                  <a:schemeClr val="accent2"/>
                </a:solidFill>
                <a:latin typeface="Arial" pitchFamily="34" charset="0"/>
              </a:rPr>
              <a:t>速率与膜内外物质的浓度差成正比；</a:t>
            </a:r>
          </a:p>
          <a:p>
            <a:pPr>
              <a:buClr>
                <a:schemeClr val="accent2"/>
              </a:buClr>
              <a:buFont typeface="Wingdings" pitchFamily="2" charset="2"/>
              <a:buChar char="l"/>
            </a:pPr>
            <a:r>
              <a:rPr lang="zh-CN" altLang="en-US" sz="2000" b="1"/>
              <a:t>需</a:t>
            </a:r>
            <a:r>
              <a:rPr lang="zh-CN" altLang="en-US" sz="2800" b="1">
                <a:solidFill>
                  <a:schemeClr val="accent2"/>
                </a:solidFill>
              </a:rPr>
              <a:t>载体蛋白</a:t>
            </a:r>
            <a:r>
              <a:rPr lang="zh-CN" altLang="en-US" sz="2000" b="1"/>
              <a:t>参与，每种载体只运输相应物质，具有较高</a:t>
            </a:r>
            <a:r>
              <a:rPr lang="zh-CN" altLang="en-US" sz="2800" b="1">
                <a:solidFill>
                  <a:schemeClr val="accent2"/>
                </a:solidFill>
              </a:rPr>
              <a:t>专一性</a:t>
            </a:r>
            <a:r>
              <a:rPr lang="zh-CN" altLang="en-US" sz="2000" b="1"/>
              <a:t>。</a:t>
            </a:r>
          </a:p>
        </p:txBody>
      </p:sp>
      <p:sp>
        <p:nvSpPr>
          <p:cNvPr id="6" name="Text Box 6"/>
          <p:cNvSpPr txBox="1">
            <a:spLocks noChangeArrowheads="1"/>
          </p:cNvSpPr>
          <p:nvPr/>
        </p:nvSpPr>
        <p:spPr bwMode="auto">
          <a:xfrm>
            <a:off x="285720" y="5621338"/>
            <a:ext cx="4103687" cy="544512"/>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800" b="1"/>
              <a:t>物质：</a:t>
            </a:r>
            <a:r>
              <a:rPr lang="zh-CN" altLang="en-US" sz="2800" b="1">
                <a:solidFill>
                  <a:schemeClr val="accent2"/>
                </a:solidFill>
              </a:rPr>
              <a:t>糖类、氨基酸</a:t>
            </a:r>
            <a:r>
              <a:rPr lang="zh-CN" altLang="en-US" sz="2000" b="1"/>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f5"/>
          <p:cNvPicPr>
            <a:picLocks noChangeAspect="1" noChangeArrowheads="1"/>
          </p:cNvPicPr>
          <p:nvPr/>
        </p:nvPicPr>
        <p:blipFill>
          <a:blip r:embed="rId2" cstate="print"/>
          <a:srcRect/>
          <a:stretch>
            <a:fillRect/>
          </a:stretch>
        </p:blipFill>
        <p:spPr bwMode="auto">
          <a:xfrm>
            <a:off x="357158" y="642918"/>
            <a:ext cx="8072494" cy="4292370"/>
          </a:xfrm>
          <a:prstGeom prst="rect">
            <a:avLst/>
          </a:prstGeom>
          <a:noFill/>
        </p:spPr>
      </p:pic>
      <p:sp>
        <p:nvSpPr>
          <p:cNvPr id="3" name="Text Box 7"/>
          <p:cNvSpPr txBox="1">
            <a:spLocks noChangeArrowheads="1"/>
          </p:cNvSpPr>
          <p:nvPr/>
        </p:nvSpPr>
        <p:spPr bwMode="auto">
          <a:xfrm>
            <a:off x="-71438" y="5143512"/>
            <a:ext cx="9358346" cy="1738938"/>
          </a:xfrm>
          <a:prstGeom prst="rect">
            <a:avLst/>
          </a:prstGeom>
          <a:solidFill>
            <a:schemeClr val="tx1"/>
          </a:solidFill>
          <a:ln w="9525">
            <a:solidFill>
              <a:srgbClr val="FF6600"/>
            </a:solidFill>
            <a:miter lim="800000"/>
            <a:headEnd/>
            <a:tailEnd/>
          </a:ln>
          <a:effectLst/>
        </p:spPr>
        <p:txBody>
          <a:bodyPr wrap="square">
            <a:spAutoFit/>
          </a:bodyPr>
          <a:lstStyle/>
          <a:p>
            <a:pPr eaLnBrk="1" hangingPunct="1"/>
            <a:r>
              <a:rPr lang="zh-CN" altLang="en-US" sz="1800" b="1" dirty="0">
                <a:solidFill>
                  <a:schemeClr val="bg1"/>
                </a:solidFill>
                <a:ea typeface="黑体" pitchFamily="2" charset="-122"/>
              </a:rPr>
              <a:t>载体只影响物质的运输速率，并不改变该物质在膜内外形成的动态平衡状态</a:t>
            </a:r>
            <a:r>
              <a:rPr lang="zh-CN" altLang="en-US" sz="1800" b="1" dirty="0" smtClean="0">
                <a:solidFill>
                  <a:schemeClr val="bg1"/>
                </a:solidFill>
                <a:ea typeface="黑体" pitchFamily="2" charset="-122"/>
              </a:rPr>
              <a:t>；</a:t>
            </a:r>
            <a:endParaRPr lang="en-US" altLang="zh-CN" sz="1800" b="1" dirty="0" smtClean="0">
              <a:solidFill>
                <a:schemeClr val="bg1"/>
              </a:solidFill>
              <a:ea typeface="黑体" pitchFamily="2" charset="-122"/>
            </a:endParaRPr>
          </a:p>
          <a:p>
            <a:pPr eaLnBrk="1" hangingPunct="1"/>
            <a:r>
              <a:rPr lang="zh-CN" altLang="en-US" b="1" dirty="0" smtClean="0">
                <a:solidFill>
                  <a:schemeClr val="bg1"/>
                </a:solidFill>
              </a:rPr>
              <a:t>载体蛋白通过</a:t>
            </a:r>
            <a:r>
              <a:rPr lang="zh-CN" altLang="en-US" sz="2400" b="1" dirty="0" smtClean="0">
                <a:solidFill>
                  <a:schemeClr val="accent2"/>
                </a:solidFill>
              </a:rPr>
              <a:t>构象变化</a:t>
            </a:r>
            <a:r>
              <a:rPr lang="zh-CN" altLang="en-US" b="1" dirty="0" smtClean="0">
                <a:solidFill>
                  <a:schemeClr val="bg1"/>
                </a:solidFill>
              </a:rPr>
              <a:t>和所伴随</a:t>
            </a:r>
            <a:r>
              <a:rPr lang="zh-CN" altLang="en-US" sz="2400" b="1" dirty="0" smtClean="0">
                <a:solidFill>
                  <a:schemeClr val="accent2"/>
                </a:solidFill>
              </a:rPr>
              <a:t>亲和力改变</a:t>
            </a:r>
            <a:r>
              <a:rPr lang="zh-CN" altLang="en-US" b="1" dirty="0" smtClean="0">
                <a:solidFill>
                  <a:schemeClr val="bg1"/>
                </a:solidFill>
              </a:rPr>
              <a:t>而促进物质扩散；</a:t>
            </a:r>
            <a:endParaRPr lang="zh-CN" altLang="en-US" sz="1800" b="1" dirty="0">
              <a:solidFill>
                <a:schemeClr val="bg1"/>
              </a:solidFill>
              <a:ea typeface="黑体" pitchFamily="2" charset="-122"/>
            </a:endParaRPr>
          </a:p>
          <a:p>
            <a:pPr eaLnBrk="1" hangingPunct="1"/>
            <a:r>
              <a:rPr lang="zh-CN" altLang="en-US" sz="1800" b="1" dirty="0" smtClean="0">
                <a:solidFill>
                  <a:schemeClr val="folHlink"/>
                </a:solidFill>
                <a:ea typeface="黑体" pitchFamily="2" charset="-122"/>
              </a:rPr>
              <a:t>性质类似于</a:t>
            </a:r>
            <a:r>
              <a:rPr lang="zh-CN" altLang="en-US" sz="1800" b="1" dirty="0">
                <a:solidFill>
                  <a:schemeClr val="folHlink"/>
                </a:solidFill>
                <a:ea typeface="黑体" pitchFamily="2" charset="-122"/>
              </a:rPr>
              <a:t>酶的作用特征，因此载体蛋白也称为</a:t>
            </a:r>
            <a:r>
              <a:rPr lang="zh-CN" altLang="en-US" sz="2900" b="1" u="sng" dirty="0">
                <a:solidFill>
                  <a:srgbClr val="33CC33"/>
                </a:solidFill>
                <a:ea typeface="黑体" pitchFamily="2" charset="-122"/>
              </a:rPr>
              <a:t>透过</a:t>
            </a:r>
            <a:r>
              <a:rPr lang="zh-CN" altLang="en-US" sz="2900" b="1" u="sng" dirty="0" smtClean="0">
                <a:solidFill>
                  <a:srgbClr val="33CC33"/>
                </a:solidFill>
                <a:ea typeface="黑体" pitchFamily="2" charset="-122"/>
              </a:rPr>
              <a:t>酶</a:t>
            </a:r>
            <a:r>
              <a:rPr lang="en-US" altLang="zh-CN" sz="1800" b="1" dirty="0" smtClean="0">
                <a:solidFill>
                  <a:schemeClr val="folHlink"/>
                </a:solidFill>
                <a:ea typeface="黑体" pitchFamily="2" charset="-122"/>
              </a:rPr>
              <a:t>:</a:t>
            </a:r>
            <a:r>
              <a:rPr lang="zh-CN" altLang="en-US" sz="1800" b="1" dirty="0" smtClean="0">
                <a:solidFill>
                  <a:schemeClr val="folHlink"/>
                </a:solidFill>
                <a:ea typeface="黑体" pitchFamily="2" charset="-122"/>
              </a:rPr>
              <a:t>底物选择性，竞争性抑制等；</a:t>
            </a:r>
            <a:endParaRPr lang="zh-CN" altLang="en-US" sz="1800" b="1" dirty="0">
              <a:ea typeface="黑体" pitchFamily="2" charset="-122"/>
            </a:endParaRPr>
          </a:p>
          <a:p>
            <a:pPr eaLnBrk="1" hangingPunct="1"/>
            <a:endParaRPr lang="zh-CN" altLang="zh-CN" sz="1800" b="1" dirty="0">
              <a:ea typeface="黑体" pitchFamily="2" charset="-122"/>
            </a:endParaRPr>
          </a:p>
          <a:p>
            <a:pPr eaLnBrk="1" hangingPunct="1"/>
            <a:r>
              <a:rPr lang="zh-CN" altLang="en-US" sz="1800" b="1" dirty="0">
                <a:solidFill>
                  <a:schemeClr val="bg1"/>
                </a:solidFill>
                <a:ea typeface="黑体" pitchFamily="2" charset="-122"/>
              </a:rPr>
              <a:t>透过酶大都是诱导酶,只有在环境中存在机体生长所需的营养物质时，相应的透过酶才合成</a:t>
            </a:r>
            <a:r>
              <a:rPr lang="zh-CN" altLang="en-US" sz="1800" b="1" dirty="0" smtClean="0">
                <a:solidFill>
                  <a:schemeClr val="bg1"/>
                </a:solidFill>
                <a:ea typeface="黑体" pitchFamily="2" charset="-122"/>
              </a:rPr>
              <a:t>。</a:t>
            </a:r>
            <a:endParaRPr lang="zh-CN" altLang="en-US" sz="1800" b="1" dirty="0">
              <a:solidFill>
                <a:schemeClr val="bg1"/>
              </a:solidFill>
              <a:ea typeface="黑体" pitchFamily="2" charset="-122"/>
            </a:endParaRPr>
          </a:p>
        </p:txBody>
      </p:sp>
      <p:sp>
        <p:nvSpPr>
          <p:cNvPr id="5" name="Text Box 2"/>
          <p:cNvSpPr txBox="1">
            <a:spLocks noChangeArrowheads="1"/>
          </p:cNvSpPr>
          <p:nvPr/>
        </p:nvSpPr>
        <p:spPr bwMode="auto">
          <a:xfrm>
            <a:off x="7721816" y="0"/>
            <a:ext cx="142218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促进扩散</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xfrm>
            <a:off x="793782" y="1344636"/>
            <a:ext cx="6840537" cy="5184775"/>
          </a:xfrm>
          <a:noFill/>
        </p:spPr>
        <p:txBody>
          <a:bodyPr/>
          <a:lstStyle/>
          <a:p>
            <a:pPr eaLnBrk="1" hangingPunct="1">
              <a:lnSpc>
                <a:spcPct val="80000"/>
              </a:lnSpc>
              <a:buFontTx/>
              <a:buNone/>
            </a:pPr>
            <a:r>
              <a:rPr lang="zh-CN" altLang="en-US" sz="2800" b="1" dirty="0" smtClean="0">
                <a:solidFill>
                  <a:srgbClr val="0000FF"/>
                </a:solidFill>
                <a:latin typeface="黑体" pitchFamily="49" charset="-122"/>
                <a:ea typeface="黑体" pitchFamily="49" charset="-122"/>
              </a:rPr>
              <a:t>第一节  微生物的营养要求</a:t>
            </a:r>
          </a:p>
          <a:p>
            <a:pPr eaLnBrk="1" hangingPunct="1">
              <a:lnSpc>
                <a:spcPct val="80000"/>
              </a:lnSpc>
              <a:spcBef>
                <a:spcPct val="75000"/>
              </a:spcBef>
              <a:buFontTx/>
              <a:buNone/>
            </a:pPr>
            <a:endParaRPr lang="zh-CN" altLang="en-US" sz="2800" b="1" dirty="0" smtClean="0">
              <a:latin typeface="黑体" pitchFamily="49" charset="-122"/>
              <a:ea typeface="黑体" pitchFamily="49" charset="-122"/>
            </a:endParaRPr>
          </a:p>
          <a:p>
            <a:pPr eaLnBrk="1" hangingPunct="1">
              <a:lnSpc>
                <a:spcPct val="80000"/>
              </a:lnSpc>
              <a:spcBef>
                <a:spcPct val="75000"/>
              </a:spcBef>
              <a:buFontTx/>
              <a:buNone/>
            </a:pPr>
            <a:r>
              <a:rPr lang="zh-CN" altLang="en-US" sz="2800" b="1" dirty="0" smtClean="0">
                <a:solidFill>
                  <a:srgbClr val="0000FF"/>
                </a:solidFill>
                <a:latin typeface="黑体" pitchFamily="49" charset="-122"/>
                <a:ea typeface="黑体" pitchFamily="49" charset="-122"/>
              </a:rPr>
              <a:t>第二节  微生物的营养类型</a:t>
            </a:r>
          </a:p>
          <a:p>
            <a:pPr eaLnBrk="1" hangingPunct="1">
              <a:lnSpc>
                <a:spcPct val="80000"/>
              </a:lnSpc>
              <a:spcBef>
                <a:spcPct val="75000"/>
              </a:spcBef>
              <a:buFontTx/>
              <a:buNone/>
            </a:pPr>
            <a:endParaRPr lang="zh-CN" altLang="en-US" sz="2800" b="1" dirty="0" smtClean="0">
              <a:latin typeface="黑体" pitchFamily="49" charset="-122"/>
              <a:ea typeface="黑体" pitchFamily="49" charset="-122"/>
            </a:endParaRPr>
          </a:p>
          <a:p>
            <a:pPr eaLnBrk="1" hangingPunct="1">
              <a:lnSpc>
                <a:spcPct val="80000"/>
              </a:lnSpc>
              <a:spcBef>
                <a:spcPct val="75000"/>
              </a:spcBef>
              <a:buFontTx/>
              <a:buNone/>
            </a:pPr>
            <a:r>
              <a:rPr lang="zh-CN" altLang="en-US" sz="2800" b="1" dirty="0" smtClean="0">
                <a:solidFill>
                  <a:srgbClr val="0000FF"/>
                </a:solidFill>
                <a:latin typeface="黑体" pitchFamily="49" charset="-122"/>
                <a:ea typeface="黑体" pitchFamily="49" charset="-122"/>
              </a:rPr>
              <a:t>第三节  营养物质进入微生物细胞</a:t>
            </a:r>
          </a:p>
          <a:p>
            <a:pPr eaLnBrk="1" hangingPunct="1">
              <a:lnSpc>
                <a:spcPct val="80000"/>
              </a:lnSpc>
              <a:spcBef>
                <a:spcPct val="75000"/>
              </a:spcBef>
              <a:buFontTx/>
              <a:buNone/>
            </a:pPr>
            <a:endParaRPr lang="zh-CN" altLang="en-US" sz="2800" b="1" dirty="0" smtClean="0">
              <a:latin typeface="黑体" pitchFamily="49" charset="-122"/>
              <a:ea typeface="黑体" pitchFamily="49" charset="-122"/>
            </a:endParaRPr>
          </a:p>
          <a:p>
            <a:pPr eaLnBrk="1" hangingPunct="1">
              <a:lnSpc>
                <a:spcPct val="80000"/>
              </a:lnSpc>
              <a:spcBef>
                <a:spcPct val="75000"/>
              </a:spcBef>
              <a:buFontTx/>
              <a:buNone/>
            </a:pPr>
            <a:r>
              <a:rPr lang="zh-CN" altLang="en-US" sz="2800" b="1" dirty="0" smtClean="0">
                <a:solidFill>
                  <a:srgbClr val="0000FF"/>
                </a:solidFill>
                <a:latin typeface="黑体" pitchFamily="49" charset="-122"/>
                <a:ea typeface="黑体" pitchFamily="49" charset="-122"/>
              </a:rPr>
              <a:t>第四节  培养基</a:t>
            </a:r>
          </a:p>
        </p:txBody>
      </p:sp>
      <p:sp>
        <p:nvSpPr>
          <p:cNvPr id="4102" name="Text Box 6"/>
          <p:cNvSpPr txBox="1">
            <a:spLocks noChangeArrowheads="1"/>
          </p:cNvSpPr>
          <p:nvPr/>
        </p:nvSpPr>
        <p:spPr bwMode="auto">
          <a:xfrm>
            <a:off x="3011250" y="5824855"/>
            <a:ext cx="5500726" cy="461665"/>
          </a:xfrm>
          <a:prstGeom prst="rect">
            <a:avLst/>
          </a:prstGeom>
          <a:solidFill>
            <a:srgbClr val="CCFFFF"/>
          </a:solidFill>
          <a:ln w="25400">
            <a:solidFill>
              <a:schemeClr val="accent2"/>
            </a:solidFill>
            <a:prstDash val="sysDot"/>
            <a:miter lim="800000"/>
            <a:headEnd/>
            <a:tailEnd/>
          </a:ln>
        </p:spPr>
        <p:txBody>
          <a:bodyPr wrap="square">
            <a:spAutoFit/>
          </a:bodyPr>
          <a:lstStyle/>
          <a:p>
            <a:r>
              <a:rPr lang="zh-CN" altLang="en-US" sz="2400" b="1" dirty="0"/>
              <a:t>如何根据需要正确地选择和使用培养基</a:t>
            </a:r>
          </a:p>
        </p:txBody>
      </p:sp>
      <p:sp>
        <p:nvSpPr>
          <p:cNvPr id="4103" name="Text Box 7"/>
          <p:cNvSpPr txBox="1">
            <a:spLocks noChangeArrowheads="1"/>
          </p:cNvSpPr>
          <p:nvPr/>
        </p:nvSpPr>
        <p:spPr bwMode="auto">
          <a:xfrm>
            <a:off x="2969064" y="4500570"/>
            <a:ext cx="4000528" cy="461665"/>
          </a:xfrm>
          <a:prstGeom prst="rect">
            <a:avLst/>
          </a:prstGeom>
          <a:solidFill>
            <a:srgbClr val="CCFFFF"/>
          </a:solidFill>
          <a:ln w="25400">
            <a:solidFill>
              <a:schemeClr val="accent2"/>
            </a:solidFill>
            <a:prstDash val="sysDot"/>
            <a:miter lim="800000"/>
            <a:headEnd/>
            <a:tailEnd/>
          </a:ln>
        </p:spPr>
        <p:txBody>
          <a:bodyPr wrap="square">
            <a:spAutoFit/>
          </a:bodyPr>
          <a:lstStyle/>
          <a:p>
            <a:pPr algn="ctr"/>
            <a:r>
              <a:rPr lang="zh-CN" altLang="en-US" sz="2400" b="1" dirty="0"/>
              <a:t>微生物吸收营养物质</a:t>
            </a:r>
            <a:r>
              <a:rPr lang="zh-CN" altLang="en-US" sz="2400" b="1" dirty="0" smtClean="0"/>
              <a:t>的方式</a:t>
            </a:r>
            <a:endParaRPr lang="zh-CN" altLang="en-US" sz="2800" b="1" dirty="0"/>
          </a:p>
        </p:txBody>
      </p:sp>
      <p:sp>
        <p:nvSpPr>
          <p:cNvPr id="4104" name="Text Box 8"/>
          <p:cNvSpPr txBox="1">
            <a:spLocks noChangeArrowheads="1"/>
          </p:cNvSpPr>
          <p:nvPr/>
        </p:nvSpPr>
        <p:spPr bwMode="auto">
          <a:xfrm>
            <a:off x="2924872" y="3181649"/>
            <a:ext cx="2819388" cy="461665"/>
          </a:xfrm>
          <a:prstGeom prst="rect">
            <a:avLst/>
          </a:prstGeom>
          <a:solidFill>
            <a:srgbClr val="CCFFFF"/>
          </a:solidFill>
          <a:ln w="25400">
            <a:solidFill>
              <a:schemeClr val="accent2"/>
            </a:solidFill>
            <a:prstDash val="sysDot"/>
            <a:miter lim="800000"/>
            <a:headEnd/>
            <a:tailEnd/>
          </a:ln>
        </p:spPr>
        <p:txBody>
          <a:bodyPr wrap="square">
            <a:spAutoFit/>
          </a:bodyPr>
          <a:lstStyle/>
          <a:p>
            <a:pPr algn="ctr"/>
            <a:r>
              <a:rPr lang="zh-CN" altLang="en-US" sz="2400" b="1" dirty="0"/>
              <a:t>微生物</a:t>
            </a:r>
            <a:r>
              <a:rPr lang="zh-CN" altLang="en-US" sz="2400" b="1" dirty="0" smtClean="0"/>
              <a:t>的营养类型</a:t>
            </a:r>
            <a:endParaRPr lang="zh-CN" altLang="en-US" sz="2800" b="1" dirty="0"/>
          </a:p>
        </p:txBody>
      </p:sp>
      <p:sp>
        <p:nvSpPr>
          <p:cNvPr id="4105" name="Text Box 9"/>
          <p:cNvSpPr txBox="1">
            <a:spLocks noChangeArrowheads="1"/>
          </p:cNvSpPr>
          <p:nvPr/>
        </p:nvSpPr>
        <p:spPr bwMode="auto">
          <a:xfrm>
            <a:off x="2923283" y="1857364"/>
            <a:ext cx="4392613" cy="482600"/>
          </a:xfrm>
          <a:prstGeom prst="rect">
            <a:avLst/>
          </a:prstGeom>
          <a:solidFill>
            <a:srgbClr val="CCFFFF"/>
          </a:solidFill>
          <a:ln w="25400">
            <a:solidFill>
              <a:schemeClr val="accent2"/>
            </a:solidFill>
            <a:prstDash val="sysDot"/>
            <a:miter lim="800000"/>
            <a:headEnd/>
            <a:tailEnd/>
          </a:ln>
        </p:spPr>
        <p:txBody>
          <a:bodyPr>
            <a:spAutoFit/>
          </a:bodyPr>
          <a:lstStyle/>
          <a:p>
            <a:pPr algn="ctr"/>
            <a:r>
              <a:rPr lang="zh-CN" altLang="en-US" sz="2400" b="1" dirty="0"/>
              <a:t>微生物的营养物质种类及要求</a:t>
            </a:r>
            <a:endParaRPr lang="zh-CN" altLang="en-US" sz="2800" b="1" dirty="0"/>
          </a:p>
        </p:txBody>
      </p:sp>
      <p:sp>
        <p:nvSpPr>
          <p:cNvPr id="11" name="TextBox 10"/>
          <p:cNvSpPr txBox="1"/>
          <p:nvPr/>
        </p:nvSpPr>
        <p:spPr>
          <a:xfrm>
            <a:off x="2714612" y="285728"/>
            <a:ext cx="3500462" cy="707886"/>
          </a:xfrm>
          <a:prstGeom prst="rect">
            <a:avLst/>
          </a:prstGeom>
          <a:noFill/>
        </p:spPr>
        <p:txBody>
          <a:bodyPr wrap="square" rtlCol="0">
            <a:spAutoFit/>
          </a:bodyPr>
          <a:lstStyle/>
          <a:p>
            <a:r>
              <a:rPr lang="zh-CN" altLang="en-US" sz="4000" b="1" dirty="0" smtClean="0">
                <a:solidFill>
                  <a:srgbClr val="0000FF"/>
                </a:solidFill>
              </a:rPr>
              <a:t>本章主要内容</a:t>
            </a:r>
            <a:endParaRPr lang="zh-CN" altLang="en-US" sz="40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dissolve">
                                      <p:cBhvr>
                                        <p:cTn id="12" dur="500"/>
                                        <p:tgtEl>
                                          <p:spTgt spid="410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03"/>
                                        </p:tgtEl>
                                        <p:attrNameLst>
                                          <p:attrName>style.visibility</p:attrName>
                                        </p:attrNameLst>
                                      </p:cBhvr>
                                      <p:to>
                                        <p:strVal val="visible"/>
                                      </p:to>
                                    </p:set>
                                    <p:animEffect transition="in" filter="dissolve">
                                      <p:cBhvr>
                                        <p:cTn id="17" dur="500"/>
                                        <p:tgtEl>
                                          <p:spTgt spid="410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dissolve">
                                      <p:cBhvr>
                                        <p:cTn id="22"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animBg="1"/>
      <p:bldP spid="4103" grpId="0" animBg="1"/>
      <p:bldP spid="4104" grpId="0" animBg="1"/>
      <p:bldP spid="410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04800" y="357166"/>
            <a:ext cx="4339650" cy="461665"/>
          </a:xfrm>
          <a:prstGeom prst="rect">
            <a:avLst/>
          </a:prstGeom>
          <a:noFill/>
          <a:ln w="9525">
            <a:noFill/>
            <a:miter lim="800000"/>
            <a:headEnd/>
            <a:tailEnd/>
          </a:ln>
          <a:effectLst/>
        </p:spPr>
        <p:txBody>
          <a:bodyPr wrap="none">
            <a:spAutoFit/>
          </a:bodyPr>
          <a:lstStyle/>
          <a:p>
            <a:pPr eaLnBrk="1" hangingPunct="1"/>
            <a:r>
              <a:rPr lang="zh-CN" altLang="en-US" sz="2400" b="1" dirty="0" smtClean="0">
                <a:solidFill>
                  <a:schemeClr val="bg1"/>
                </a:solidFill>
                <a:ea typeface="黑体" pitchFamily="2" charset="-122"/>
              </a:rPr>
              <a:t>三、主动运输(</a:t>
            </a:r>
            <a:r>
              <a:rPr lang="en-US" altLang="zh-CN" sz="2400" b="1" dirty="0" smtClean="0">
                <a:solidFill>
                  <a:schemeClr val="bg1"/>
                </a:solidFill>
                <a:ea typeface="黑体" pitchFamily="2" charset="-122"/>
              </a:rPr>
              <a:t>active transport)</a:t>
            </a:r>
            <a:endParaRPr lang="en-US" altLang="zh-CN" sz="2400" b="1" dirty="0">
              <a:solidFill>
                <a:schemeClr val="bg1"/>
              </a:solidFill>
              <a:ea typeface="黑体" pitchFamily="2" charset="-122"/>
            </a:endParaRPr>
          </a:p>
        </p:txBody>
      </p:sp>
      <p:sp>
        <p:nvSpPr>
          <p:cNvPr id="3" name="Text Box 2"/>
          <p:cNvSpPr txBox="1">
            <a:spLocks noChangeArrowheads="1"/>
          </p:cNvSpPr>
          <p:nvPr/>
        </p:nvSpPr>
        <p:spPr bwMode="auto">
          <a:xfrm>
            <a:off x="4551108" y="-104499"/>
            <a:ext cx="459292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第三节 营养物质进入微生物细胞</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4" name="Text Box 3"/>
          <p:cNvSpPr txBox="1">
            <a:spLocks noChangeArrowheads="1"/>
          </p:cNvSpPr>
          <p:nvPr/>
        </p:nvSpPr>
        <p:spPr bwMode="auto">
          <a:xfrm>
            <a:off x="539750" y="4500570"/>
            <a:ext cx="6021388" cy="1592263"/>
          </a:xfrm>
          <a:prstGeom prst="rect">
            <a:avLst/>
          </a:prstGeom>
          <a:solidFill>
            <a:srgbClr val="CCFFFF"/>
          </a:solidFill>
          <a:ln w="25400">
            <a:solidFill>
              <a:schemeClr val="accent2"/>
            </a:solidFill>
            <a:prstDash val="sysDot"/>
            <a:miter lim="800000"/>
            <a:headEnd/>
            <a:tailEnd/>
          </a:ln>
        </p:spPr>
        <p:txBody>
          <a:bodyPr wrap="none">
            <a:spAutoFit/>
          </a:bodyPr>
          <a:lstStyle/>
          <a:p>
            <a:pPr>
              <a:lnSpc>
                <a:spcPct val="110000"/>
              </a:lnSpc>
            </a:pPr>
            <a:r>
              <a:rPr lang="zh-CN" altLang="en-US" sz="2800" b="1" dirty="0">
                <a:solidFill>
                  <a:schemeClr val="tx2"/>
                </a:solidFill>
              </a:rPr>
              <a:t>能量来源：</a:t>
            </a:r>
          </a:p>
          <a:p>
            <a:pPr>
              <a:lnSpc>
                <a:spcPct val="110000"/>
              </a:lnSpc>
              <a:buClr>
                <a:schemeClr val="accent2"/>
              </a:buClr>
              <a:buFont typeface="Wingdings" pitchFamily="2" charset="2"/>
              <a:buChar char="l"/>
            </a:pPr>
            <a:r>
              <a:rPr lang="zh-CN" altLang="en-US" sz="2000" b="1" dirty="0">
                <a:solidFill>
                  <a:schemeClr val="tx2"/>
                </a:solidFill>
              </a:rPr>
              <a:t>好氧型微生物与兼性厌氧微生物直接利用</a:t>
            </a:r>
            <a:r>
              <a:rPr lang="zh-CN" altLang="en-US" sz="2000" b="1" dirty="0">
                <a:solidFill>
                  <a:schemeClr val="accent2"/>
                </a:solidFill>
              </a:rPr>
              <a:t>呼吸能</a:t>
            </a:r>
            <a:r>
              <a:rPr lang="zh-CN" altLang="en-US" sz="2000" b="1" dirty="0">
                <a:solidFill>
                  <a:schemeClr val="tx2"/>
                </a:solidFill>
              </a:rPr>
              <a:t>；</a:t>
            </a:r>
          </a:p>
          <a:p>
            <a:pPr>
              <a:lnSpc>
                <a:spcPct val="110000"/>
              </a:lnSpc>
              <a:buClr>
                <a:schemeClr val="accent2"/>
              </a:buClr>
              <a:buFont typeface="Wingdings" pitchFamily="2" charset="2"/>
              <a:buChar char="l"/>
            </a:pPr>
            <a:r>
              <a:rPr lang="zh-CN" altLang="en-US" sz="2000" b="1" dirty="0">
                <a:solidFill>
                  <a:schemeClr val="tx2"/>
                </a:solidFill>
              </a:rPr>
              <a:t>厌氧型微生物利用</a:t>
            </a:r>
            <a:r>
              <a:rPr lang="zh-CN" altLang="en-US" sz="2000" b="1" dirty="0">
                <a:solidFill>
                  <a:schemeClr val="accent2"/>
                </a:solidFill>
              </a:rPr>
              <a:t>化学能</a:t>
            </a:r>
            <a:r>
              <a:rPr lang="en-US" altLang="zh-CN" sz="2000" b="1" dirty="0">
                <a:solidFill>
                  <a:schemeClr val="accent2"/>
                </a:solidFill>
              </a:rPr>
              <a:t>(ATP)</a:t>
            </a:r>
            <a:r>
              <a:rPr lang="zh-CN" altLang="en-US" sz="2000" b="1" dirty="0">
                <a:solidFill>
                  <a:schemeClr val="tx2"/>
                </a:solidFill>
              </a:rPr>
              <a:t>；</a:t>
            </a:r>
          </a:p>
          <a:p>
            <a:pPr>
              <a:lnSpc>
                <a:spcPct val="110000"/>
              </a:lnSpc>
              <a:buClr>
                <a:schemeClr val="accent2"/>
              </a:buClr>
              <a:buFont typeface="Wingdings" pitchFamily="2" charset="2"/>
              <a:buChar char="l"/>
            </a:pPr>
            <a:r>
              <a:rPr lang="zh-CN" altLang="en-US" sz="2000" b="1" dirty="0">
                <a:solidFill>
                  <a:schemeClr val="tx2"/>
                </a:solidFill>
              </a:rPr>
              <a:t>光合微生物利用</a:t>
            </a:r>
            <a:r>
              <a:rPr lang="zh-CN" altLang="en-US" sz="2000" b="1" dirty="0">
                <a:solidFill>
                  <a:schemeClr val="accent2"/>
                </a:solidFill>
              </a:rPr>
              <a:t>光能</a:t>
            </a:r>
            <a:r>
              <a:rPr lang="zh-CN" altLang="en-US" sz="2000" b="1" dirty="0">
                <a:solidFill>
                  <a:schemeClr val="tx2"/>
                </a:solidFill>
              </a:rPr>
              <a:t>。</a:t>
            </a:r>
          </a:p>
        </p:txBody>
      </p:sp>
      <p:sp>
        <p:nvSpPr>
          <p:cNvPr id="5" name="Text Box 6"/>
          <p:cNvSpPr txBox="1">
            <a:spLocks noChangeArrowheads="1"/>
          </p:cNvSpPr>
          <p:nvPr/>
        </p:nvSpPr>
        <p:spPr bwMode="auto">
          <a:xfrm>
            <a:off x="503269" y="1044575"/>
            <a:ext cx="8569325" cy="954107"/>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000" b="1" dirty="0" smtClean="0"/>
              <a:t>必须</a:t>
            </a:r>
            <a:r>
              <a:rPr lang="zh-CN" altLang="en-US" sz="2800" b="1" dirty="0">
                <a:solidFill>
                  <a:schemeClr val="accent2"/>
                </a:solidFill>
              </a:rPr>
              <a:t>消耗能量</a:t>
            </a:r>
            <a:r>
              <a:rPr lang="zh-CN" altLang="en-US" sz="2000" b="1" dirty="0"/>
              <a:t>，并通过细胞膜上特异</a:t>
            </a:r>
            <a:r>
              <a:rPr lang="zh-CN" altLang="en-US" sz="2800" b="1" dirty="0">
                <a:solidFill>
                  <a:schemeClr val="accent2"/>
                </a:solidFill>
              </a:rPr>
              <a:t>载体蛋白</a:t>
            </a:r>
            <a:r>
              <a:rPr lang="zh-CN" altLang="en-US" sz="2000" b="1" dirty="0"/>
              <a:t>的构象变化，使膜外环境中</a:t>
            </a:r>
            <a:r>
              <a:rPr lang="zh-CN" altLang="en-US" sz="2800" b="1" dirty="0">
                <a:solidFill>
                  <a:schemeClr val="accent2"/>
                </a:solidFill>
              </a:rPr>
              <a:t>低浓度</a:t>
            </a:r>
            <a:r>
              <a:rPr lang="zh-CN" altLang="en-US" sz="2000" b="1" dirty="0"/>
              <a:t>的营养物质进入膜</a:t>
            </a:r>
            <a:r>
              <a:rPr lang="zh-CN" altLang="en-US" sz="2000" b="1" dirty="0" smtClean="0"/>
              <a:t>内</a:t>
            </a:r>
            <a:endParaRPr lang="zh-CN" altLang="en-US" sz="2800" b="1" dirty="0">
              <a:solidFill>
                <a:schemeClr val="accent2"/>
              </a:solidFill>
              <a:latin typeface="Arial" pitchFamily="34" charset="0"/>
            </a:endParaRPr>
          </a:p>
        </p:txBody>
      </p:sp>
      <p:sp>
        <p:nvSpPr>
          <p:cNvPr id="6" name="Text Box 7"/>
          <p:cNvSpPr txBox="1">
            <a:spLocks noChangeArrowheads="1"/>
          </p:cNvSpPr>
          <p:nvPr/>
        </p:nvSpPr>
        <p:spPr bwMode="auto">
          <a:xfrm>
            <a:off x="539750" y="2143116"/>
            <a:ext cx="4752975" cy="2252663"/>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800" b="1" dirty="0"/>
              <a:t>特点：</a:t>
            </a:r>
          </a:p>
          <a:p>
            <a:pPr>
              <a:buClr>
                <a:schemeClr val="accent2"/>
              </a:buClr>
              <a:buFont typeface="Wingdings" pitchFamily="2" charset="2"/>
              <a:buChar char="l"/>
            </a:pPr>
            <a:r>
              <a:rPr lang="zh-CN" altLang="en-US" sz="2800" b="1" dirty="0" smtClean="0">
                <a:solidFill>
                  <a:schemeClr val="accent2"/>
                </a:solidFill>
                <a:latin typeface="Arial" pitchFamily="34" charset="0"/>
              </a:rPr>
              <a:t>需</a:t>
            </a:r>
            <a:r>
              <a:rPr lang="zh-CN" altLang="en-US" sz="2800" b="1" dirty="0">
                <a:solidFill>
                  <a:schemeClr val="accent2"/>
                </a:solidFill>
                <a:latin typeface="Arial" pitchFamily="34" charset="0"/>
              </a:rPr>
              <a:t>消耗能量</a:t>
            </a:r>
            <a:r>
              <a:rPr lang="zh-CN" altLang="en-US" sz="2000" b="1" dirty="0">
                <a:latin typeface="Arial" pitchFamily="34" charset="0"/>
              </a:rPr>
              <a:t>；</a:t>
            </a:r>
          </a:p>
          <a:p>
            <a:pPr>
              <a:buClr>
                <a:schemeClr val="accent2"/>
              </a:buClr>
              <a:buFont typeface="Wingdings" pitchFamily="2" charset="2"/>
              <a:buChar char="l"/>
            </a:pPr>
            <a:r>
              <a:rPr lang="zh-CN" altLang="en-US" sz="2000" b="1" dirty="0">
                <a:latin typeface="Arial" pitchFamily="34" charset="0"/>
              </a:rPr>
              <a:t> 物质本身的</a:t>
            </a:r>
            <a:r>
              <a:rPr lang="zh-CN" altLang="en-US" sz="2800" b="1" dirty="0">
                <a:solidFill>
                  <a:schemeClr val="accent2"/>
                </a:solidFill>
                <a:latin typeface="Arial" pitchFamily="34" charset="0"/>
              </a:rPr>
              <a:t>分子结构不变化</a:t>
            </a:r>
            <a:r>
              <a:rPr lang="zh-CN" altLang="en-US" sz="2000" b="1" dirty="0">
                <a:latin typeface="Arial" pitchFamily="34" charset="0"/>
              </a:rPr>
              <a:t>；</a:t>
            </a:r>
          </a:p>
          <a:p>
            <a:pPr>
              <a:buClr>
                <a:schemeClr val="accent2"/>
              </a:buClr>
              <a:buFont typeface="Wingdings" pitchFamily="2" charset="2"/>
              <a:buChar char="l"/>
            </a:pPr>
            <a:r>
              <a:rPr lang="zh-CN" altLang="en-US" sz="2000" b="1" dirty="0">
                <a:solidFill>
                  <a:schemeClr val="tx2"/>
                </a:solidFill>
                <a:latin typeface="Arial" pitchFamily="34" charset="0"/>
              </a:rPr>
              <a:t>可</a:t>
            </a:r>
            <a:r>
              <a:rPr lang="zh-CN" altLang="en-US" sz="2800" b="1" dirty="0">
                <a:solidFill>
                  <a:schemeClr val="accent2"/>
                </a:solidFill>
                <a:latin typeface="Arial" pitchFamily="34" charset="0"/>
              </a:rPr>
              <a:t>逆浓度梯度</a:t>
            </a:r>
            <a:r>
              <a:rPr lang="zh-CN" altLang="en-US" sz="2000" b="1" dirty="0">
                <a:latin typeface="Arial" pitchFamily="34" charset="0"/>
              </a:rPr>
              <a:t>运输；</a:t>
            </a:r>
          </a:p>
          <a:p>
            <a:pPr>
              <a:buClr>
                <a:schemeClr val="accent2"/>
              </a:buClr>
              <a:buFont typeface="Wingdings" pitchFamily="2" charset="2"/>
              <a:buChar char="l"/>
            </a:pPr>
            <a:r>
              <a:rPr lang="zh-CN" altLang="en-US" sz="2000" b="1" dirty="0"/>
              <a:t>需</a:t>
            </a:r>
            <a:r>
              <a:rPr lang="zh-CN" altLang="en-US" sz="2800" b="1" dirty="0">
                <a:solidFill>
                  <a:schemeClr val="accent2"/>
                </a:solidFill>
              </a:rPr>
              <a:t>载体蛋白</a:t>
            </a:r>
            <a:r>
              <a:rPr lang="zh-CN" altLang="en-US" sz="2000" b="1" dirty="0"/>
              <a:t>参与。</a:t>
            </a:r>
          </a:p>
        </p:txBody>
      </p:sp>
      <p:sp>
        <p:nvSpPr>
          <p:cNvPr id="7" name="Text Box 7"/>
          <p:cNvSpPr txBox="1">
            <a:spLocks noChangeArrowheads="1"/>
          </p:cNvSpPr>
          <p:nvPr/>
        </p:nvSpPr>
        <p:spPr bwMode="auto">
          <a:xfrm>
            <a:off x="142844" y="6215082"/>
            <a:ext cx="8820150" cy="498475"/>
          </a:xfrm>
          <a:prstGeom prst="rect">
            <a:avLst/>
          </a:prstGeom>
          <a:solidFill>
            <a:schemeClr val="tx1"/>
          </a:solidFill>
          <a:ln w="9525">
            <a:solidFill>
              <a:srgbClr val="FF9900"/>
            </a:solidFill>
            <a:miter lim="800000"/>
            <a:headEnd/>
            <a:tailEnd/>
          </a:ln>
          <a:effectLst/>
        </p:spPr>
        <p:txBody>
          <a:bodyPr wrap="none">
            <a:spAutoFit/>
          </a:bodyPr>
          <a:lstStyle/>
          <a:p>
            <a:pPr eaLnBrk="1" hangingPunct="1"/>
            <a:r>
              <a:rPr lang="zh-CN" altLang="en-US" sz="2600" b="1" dirty="0">
                <a:solidFill>
                  <a:schemeClr val="bg1"/>
                </a:solidFill>
                <a:ea typeface="黑体" pitchFamily="2" charset="-122"/>
              </a:rPr>
              <a:t>主动运输是广泛存在于微生物中的一种主要的物质运输方式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amond(in)">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500034" y="901814"/>
            <a:ext cx="8215370" cy="5956186"/>
          </a:xfrm>
          <a:prstGeom prst="rect">
            <a:avLst/>
          </a:prstGeom>
          <a:noFill/>
          <a:ln w="9525">
            <a:noFill/>
            <a:miter lim="800000"/>
            <a:headEnd/>
            <a:tailEnd/>
          </a:ln>
        </p:spPr>
      </p:pic>
      <p:sp>
        <p:nvSpPr>
          <p:cNvPr id="4" name="Text Box 2"/>
          <p:cNvSpPr txBox="1">
            <a:spLocks noChangeArrowheads="1"/>
          </p:cNvSpPr>
          <p:nvPr/>
        </p:nvSpPr>
        <p:spPr bwMode="auto">
          <a:xfrm>
            <a:off x="7643834" y="38377"/>
            <a:ext cx="142218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主动运输</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5" name="TextBox 4"/>
          <p:cNvSpPr txBox="1"/>
          <p:nvPr/>
        </p:nvSpPr>
        <p:spPr>
          <a:xfrm>
            <a:off x="285720" y="0"/>
            <a:ext cx="7643866" cy="830997"/>
          </a:xfrm>
          <a:prstGeom prst="rect">
            <a:avLst/>
          </a:prstGeom>
          <a:noFill/>
        </p:spPr>
        <p:txBody>
          <a:bodyPr wrap="square" rtlCol="0">
            <a:spAutoFit/>
          </a:bodyPr>
          <a:lstStyle/>
          <a:p>
            <a:r>
              <a:rPr lang="en-US" altLang="zh-CN" sz="2400" b="1" dirty="0" smtClean="0">
                <a:solidFill>
                  <a:srgbClr val="0000FF"/>
                </a:solidFill>
              </a:rPr>
              <a:t>(1)ATP </a:t>
            </a:r>
            <a:r>
              <a:rPr lang="zh-CN" altLang="en-US" sz="2400" b="1" dirty="0" smtClean="0">
                <a:solidFill>
                  <a:srgbClr val="0000FF"/>
                </a:solidFill>
              </a:rPr>
              <a:t>结合性盒式转运蛋白系统</a:t>
            </a:r>
            <a:r>
              <a:rPr lang="en-US" altLang="zh-CN" sz="2400" b="1" dirty="0" smtClean="0">
                <a:solidFill>
                  <a:srgbClr val="0000FF"/>
                </a:solidFill>
              </a:rPr>
              <a:t>(ATP-binding cassette transporter, ABC transporter)</a:t>
            </a:r>
            <a:endParaRPr lang="zh-CN" altLang="en-US" sz="2400" b="1" dirty="0">
              <a:solidFill>
                <a:srgbClr val="0000FF"/>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2"/>
          <a:srcRect/>
          <a:stretch>
            <a:fillRect/>
          </a:stretch>
        </p:blipFill>
        <p:spPr bwMode="auto">
          <a:xfrm>
            <a:off x="3357554" y="545676"/>
            <a:ext cx="5143536" cy="6401230"/>
          </a:xfrm>
          <a:prstGeom prst="rect">
            <a:avLst/>
          </a:prstGeom>
          <a:noFill/>
          <a:ln w="9525">
            <a:noFill/>
            <a:miter lim="800000"/>
            <a:headEnd/>
            <a:tailEnd/>
          </a:ln>
          <a:effectLst/>
        </p:spPr>
      </p:pic>
      <p:sp>
        <p:nvSpPr>
          <p:cNvPr id="3" name="Text Box 2"/>
          <p:cNvSpPr txBox="1">
            <a:spLocks noChangeArrowheads="1"/>
          </p:cNvSpPr>
          <p:nvPr/>
        </p:nvSpPr>
        <p:spPr bwMode="auto">
          <a:xfrm>
            <a:off x="7643834" y="38377"/>
            <a:ext cx="142218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主动运输</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4" name="TextBox 3"/>
          <p:cNvSpPr txBox="1"/>
          <p:nvPr/>
        </p:nvSpPr>
        <p:spPr>
          <a:xfrm>
            <a:off x="285720" y="0"/>
            <a:ext cx="5000660" cy="461665"/>
          </a:xfrm>
          <a:prstGeom prst="rect">
            <a:avLst/>
          </a:prstGeom>
          <a:noFill/>
        </p:spPr>
        <p:txBody>
          <a:bodyPr wrap="square" rtlCol="0">
            <a:spAutoFit/>
          </a:bodyPr>
          <a:lstStyle/>
          <a:p>
            <a:r>
              <a:rPr lang="en-US" altLang="zh-CN" sz="2400" b="1" dirty="0" smtClean="0">
                <a:solidFill>
                  <a:srgbClr val="FFFF00"/>
                </a:solidFill>
              </a:rPr>
              <a:t>(2)</a:t>
            </a:r>
            <a:r>
              <a:rPr lang="zh-CN" altLang="en-US" sz="2400" b="1" dirty="0" smtClean="0">
                <a:solidFill>
                  <a:srgbClr val="FFFF00"/>
                </a:solidFill>
              </a:rPr>
              <a:t>利用质子和</a:t>
            </a:r>
            <a:r>
              <a:rPr lang="en-US" altLang="zh-CN" sz="2400" b="1" dirty="0" smtClean="0">
                <a:solidFill>
                  <a:srgbClr val="FFFF00"/>
                </a:solidFill>
              </a:rPr>
              <a:t>Na</a:t>
            </a:r>
            <a:r>
              <a:rPr lang="en-US" altLang="zh-CN" sz="2400" b="1" baseline="30000" dirty="0" smtClean="0">
                <a:solidFill>
                  <a:srgbClr val="FFFF00"/>
                </a:solidFill>
              </a:rPr>
              <a:t>+</a:t>
            </a:r>
            <a:r>
              <a:rPr lang="zh-CN" altLang="en-US" sz="2400" b="1" dirty="0" smtClean="0">
                <a:solidFill>
                  <a:srgbClr val="FFFF00"/>
                </a:solidFill>
              </a:rPr>
              <a:t>的主动运输系统</a:t>
            </a:r>
            <a:endParaRPr lang="zh-CN" altLang="en-US" sz="2400" b="1" dirty="0">
              <a:solidFill>
                <a:srgbClr val="FFFF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142852"/>
            <a:ext cx="4286280" cy="461665"/>
          </a:xfrm>
          <a:prstGeom prst="rect">
            <a:avLst/>
          </a:prstGeom>
          <a:noFill/>
        </p:spPr>
        <p:txBody>
          <a:bodyPr wrap="square" rtlCol="0">
            <a:spAutoFit/>
          </a:bodyPr>
          <a:lstStyle/>
          <a:p>
            <a:r>
              <a:rPr lang="en-US" altLang="zh-CN" sz="2400" b="1" dirty="0" smtClean="0">
                <a:solidFill>
                  <a:srgbClr val="FFFF00"/>
                </a:solidFill>
              </a:rPr>
              <a:t>(3)Na</a:t>
            </a:r>
            <a:r>
              <a:rPr lang="en-US" altLang="zh-CN" sz="2400" b="1" baseline="30000" dirty="0" smtClean="0">
                <a:solidFill>
                  <a:srgbClr val="FFFF00"/>
                </a:solidFill>
              </a:rPr>
              <a:t>+</a:t>
            </a:r>
            <a:r>
              <a:rPr lang="zh-CN" altLang="en-US" sz="2400" b="1" dirty="0" smtClean="0">
                <a:solidFill>
                  <a:srgbClr val="FFFF00"/>
                </a:solidFill>
              </a:rPr>
              <a:t>，</a:t>
            </a:r>
            <a:r>
              <a:rPr lang="en-US" altLang="zh-CN" sz="2400" b="1" dirty="0" smtClean="0">
                <a:solidFill>
                  <a:srgbClr val="FFFF00"/>
                </a:solidFill>
              </a:rPr>
              <a:t> K</a:t>
            </a:r>
            <a:r>
              <a:rPr lang="en-US" altLang="zh-CN" sz="2400" b="1" baseline="30000" dirty="0" smtClean="0">
                <a:solidFill>
                  <a:srgbClr val="FFFF00"/>
                </a:solidFill>
              </a:rPr>
              <a:t>+</a:t>
            </a:r>
            <a:r>
              <a:rPr lang="en-US" altLang="zh-CN" sz="2400" b="1" dirty="0" smtClean="0">
                <a:solidFill>
                  <a:srgbClr val="FFFF00"/>
                </a:solidFill>
              </a:rPr>
              <a:t>-</a:t>
            </a:r>
            <a:r>
              <a:rPr lang="en-US" altLang="zh-CN" sz="2400" b="1" dirty="0" err="1" smtClean="0">
                <a:solidFill>
                  <a:srgbClr val="FFFF00"/>
                </a:solidFill>
              </a:rPr>
              <a:t>ATPase</a:t>
            </a:r>
            <a:r>
              <a:rPr lang="en-US" altLang="zh-CN" sz="2400" b="1" dirty="0" smtClean="0">
                <a:solidFill>
                  <a:srgbClr val="FFFF00"/>
                </a:solidFill>
              </a:rPr>
              <a:t> </a:t>
            </a:r>
            <a:r>
              <a:rPr lang="zh-CN" altLang="en-US" sz="2400" b="1" dirty="0" smtClean="0">
                <a:solidFill>
                  <a:srgbClr val="FFFF00"/>
                </a:solidFill>
              </a:rPr>
              <a:t>系统</a:t>
            </a:r>
            <a:endParaRPr lang="zh-CN" altLang="en-US" sz="2400" b="1" dirty="0">
              <a:solidFill>
                <a:srgbClr val="FFFF00"/>
              </a:solidFill>
            </a:endParaRPr>
          </a:p>
        </p:txBody>
      </p:sp>
      <p:pic>
        <p:nvPicPr>
          <p:cNvPr id="3" name="图片 2" descr="QQ图片20171016211613.jpg"/>
          <p:cNvPicPr>
            <a:picLocks noChangeAspect="1"/>
          </p:cNvPicPr>
          <p:nvPr/>
        </p:nvPicPr>
        <p:blipFill>
          <a:blip r:embed="rId2" cstate="print">
            <a:lum bright="10000"/>
          </a:blip>
          <a:stretch>
            <a:fillRect/>
          </a:stretch>
        </p:blipFill>
        <p:spPr>
          <a:xfrm>
            <a:off x="0" y="1500174"/>
            <a:ext cx="9144000" cy="2254898"/>
          </a:xfrm>
          <a:prstGeom prst="rect">
            <a:avLst/>
          </a:prstGeom>
        </p:spPr>
      </p:pic>
      <p:sp>
        <p:nvSpPr>
          <p:cNvPr id="4" name="矩形 3"/>
          <p:cNvSpPr/>
          <p:nvPr/>
        </p:nvSpPr>
        <p:spPr>
          <a:xfrm>
            <a:off x="3143240" y="3786190"/>
            <a:ext cx="3518912" cy="646331"/>
          </a:xfrm>
          <a:prstGeom prst="rect">
            <a:avLst/>
          </a:prstGeom>
        </p:spPr>
        <p:txBody>
          <a:bodyPr wrap="none">
            <a:spAutoFit/>
          </a:bodyPr>
          <a:lstStyle/>
          <a:p>
            <a:r>
              <a:rPr lang="en-US" altLang="zh-CN" b="1" dirty="0" smtClean="0">
                <a:solidFill>
                  <a:srgbClr val="FFFF00"/>
                </a:solidFill>
              </a:rPr>
              <a:t>Na</a:t>
            </a:r>
            <a:r>
              <a:rPr lang="en-US" altLang="zh-CN" b="1" baseline="30000" dirty="0" smtClean="0">
                <a:solidFill>
                  <a:srgbClr val="FFFF00"/>
                </a:solidFill>
              </a:rPr>
              <a:t>+</a:t>
            </a:r>
            <a:r>
              <a:rPr lang="zh-CN" altLang="en-US" b="1" dirty="0" smtClean="0">
                <a:solidFill>
                  <a:srgbClr val="FFFF00"/>
                </a:solidFill>
              </a:rPr>
              <a:t>，</a:t>
            </a:r>
            <a:r>
              <a:rPr lang="en-US" altLang="zh-CN" b="1" dirty="0" smtClean="0">
                <a:solidFill>
                  <a:srgbClr val="FFFF00"/>
                </a:solidFill>
              </a:rPr>
              <a:t> K</a:t>
            </a:r>
            <a:r>
              <a:rPr lang="en-US" altLang="zh-CN" b="1" baseline="30000" dirty="0" smtClean="0">
                <a:solidFill>
                  <a:srgbClr val="FFFF00"/>
                </a:solidFill>
              </a:rPr>
              <a:t>+</a:t>
            </a:r>
            <a:r>
              <a:rPr lang="en-US" altLang="zh-CN" b="1" dirty="0" smtClean="0">
                <a:solidFill>
                  <a:srgbClr val="FFFF00"/>
                </a:solidFill>
              </a:rPr>
              <a:t>-</a:t>
            </a:r>
            <a:r>
              <a:rPr lang="en-US" altLang="zh-CN" b="1" dirty="0" err="1" smtClean="0">
                <a:solidFill>
                  <a:srgbClr val="FFFF00"/>
                </a:solidFill>
              </a:rPr>
              <a:t>ATPase</a:t>
            </a:r>
            <a:r>
              <a:rPr lang="en-US" altLang="zh-CN" b="1" dirty="0" smtClean="0">
                <a:solidFill>
                  <a:srgbClr val="FFFF00"/>
                </a:solidFill>
              </a:rPr>
              <a:t> </a:t>
            </a:r>
            <a:r>
              <a:rPr lang="zh-CN" altLang="en-US" b="1" dirty="0" smtClean="0">
                <a:solidFill>
                  <a:srgbClr val="FFFF00"/>
                </a:solidFill>
              </a:rPr>
              <a:t>系统</a:t>
            </a:r>
            <a:endParaRPr lang="en-US" altLang="zh-CN" b="1" dirty="0" smtClean="0">
              <a:solidFill>
                <a:srgbClr val="FFFF00"/>
              </a:solidFill>
            </a:endParaRPr>
          </a:p>
          <a:p>
            <a:r>
              <a:rPr lang="zh-CN" altLang="en-US" b="1" dirty="0" smtClean="0">
                <a:solidFill>
                  <a:srgbClr val="FFFF00"/>
                </a:solidFill>
              </a:rPr>
              <a:t>蛋白学者</a:t>
            </a:r>
            <a:r>
              <a:rPr lang="en-US" altLang="zh-CN" b="1" dirty="0" smtClean="0">
                <a:solidFill>
                  <a:srgbClr val="FFFF00"/>
                </a:solidFill>
              </a:rPr>
              <a:t>J. C. </a:t>
            </a:r>
            <a:r>
              <a:rPr lang="en-US" altLang="zh-CN" b="1" dirty="0" err="1" smtClean="0">
                <a:solidFill>
                  <a:srgbClr val="FFFF00"/>
                </a:solidFill>
              </a:rPr>
              <a:t>Skou</a:t>
            </a:r>
            <a:r>
              <a:rPr lang="zh-CN" altLang="en-US" b="1" dirty="0" smtClean="0">
                <a:solidFill>
                  <a:srgbClr val="FFFF00"/>
                </a:solidFill>
              </a:rPr>
              <a:t>于</a:t>
            </a:r>
            <a:r>
              <a:rPr lang="en-US" altLang="zh-CN" b="1" dirty="0" smtClean="0">
                <a:solidFill>
                  <a:srgbClr val="FFFF00"/>
                </a:solidFill>
              </a:rPr>
              <a:t>1957</a:t>
            </a:r>
            <a:r>
              <a:rPr lang="zh-CN" altLang="en-US" b="1" dirty="0" smtClean="0">
                <a:solidFill>
                  <a:srgbClr val="FFFF00"/>
                </a:solidFill>
              </a:rPr>
              <a:t>年发现</a:t>
            </a:r>
            <a:endParaRPr lang="zh-CN" altLang="en-US" dirty="0"/>
          </a:p>
        </p:txBody>
      </p:sp>
      <p:sp>
        <p:nvSpPr>
          <p:cNvPr id="5" name="TextBox 4"/>
          <p:cNvSpPr txBox="1"/>
          <p:nvPr/>
        </p:nvSpPr>
        <p:spPr>
          <a:xfrm>
            <a:off x="928662" y="4714884"/>
            <a:ext cx="7715304" cy="1477328"/>
          </a:xfrm>
          <a:prstGeom prst="rect">
            <a:avLst/>
          </a:prstGeom>
          <a:noFill/>
        </p:spPr>
        <p:txBody>
          <a:bodyPr wrap="square" rtlCol="0">
            <a:spAutoFit/>
          </a:bodyPr>
          <a:lstStyle/>
          <a:p>
            <a:pPr>
              <a:lnSpc>
                <a:spcPct val="150000"/>
              </a:lnSpc>
            </a:pPr>
            <a:r>
              <a:rPr lang="en-US" altLang="zh-CN" sz="2000" dirty="0" smtClean="0">
                <a:solidFill>
                  <a:schemeClr val="bg1"/>
                </a:solidFill>
              </a:rPr>
              <a:t>E</a:t>
            </a:r>
            <a:r>
              <a:rPr lang="zh-CN" altLang="en-US" sz="2000" dirty="0" smtClean="0">
                <a:solidFill>
                  <a:schemeClr val="bg1"/>
                </a:solidFill>
              </a:rPr>
              <a:t>为非磷酸化酶，，利用</a:t>
            </a:r>
            <a:r>
              <a:rPr lang="en-US" altLang="zh-CN" sz="2000" dirty="0" smtClean="0">
                <a:solidFill>
                  <a:schemeClr val="bg1"/>
                </a:solidFill>
              </a:rPr>
              <a:t>ATP</a:t>
            </a:r>
            <a:r>
              <a:rPr lang="zh-CN" altLang="en-US" sz="2000" dirty="0" smtClean="0">
                <a:solidFill>
                  <a:schemeClr val="bg1"/>
                </a:solidFill>
              </a:rPr>
              <a:t>的能量将</a:t>
            </a:r>
            <a:r>
              <a:rPr lang="en-US" altLang="zh-CN" sz="2000" b="1" dirty="0" smtClean="0">
                <a:solidFill>
                  <a:schemeClr val="bg1"/>
                </a:solidFill>
              </a:rPr>
              <a:t>Na</a:t>
            </a:r>
            <a:r>
              <a:rPr lang="en-US" altLang="zh-CN" sz="2000" b="1" baseline="30000" dirty="0" smtClean="0">
                <a:solidFill>
                  <a:schemeClr val="bg1"/>
                </a:solidFill>
              </a:rPr>
              <a:t>+</a:t>
            </a:r>
            <a:r>
              <a:rPr lang="zh-CN" altLang="en-US" sz="2000" b="1" dirty="0" smtClean="0">
                <a:solidFill>
                  <a:schemeClr val="bg1"/>
                </a:solidFill>
              </a:rPr>
              <a:t>泵出细胞外，将，</a:t>
            </a:r>
            <a:r>
              <a:rPr lang="en-US" altLang="zh-CN" sz="2000" b="1" dirty="0" smtClean="0">
                <a:solidFill>
                  <a:schemeClr val="bg1"/>
                </a:solidFill>
              </a:rPr>
              <a:t> K</a:t>
            </a:r>
            <a:r>
              <a:rPr lang="en-US" altLang="zh-CN" sz="2000" b="1" baseline="30000" dirty="0" smtClean="0">
                <a:solidFill>
                  <a:schemeClr val="bg1"/>
                </a:solidFill>
              </a:rPr>
              <a:t>+</a:t>
            </a:r>
            <a:r>
              <a:rPr lang="zh-CN" altLang="en-US" sz="2000" b="1" dirty="0" smtClean="0">
                <a:solidFill>
                  <a:schemeClr val="bg1"/>
                </a:solidFill>
              </a:rPr>
              <a:t>泵如细胞内，维持细胞内高浓度</a:t>
            </a:r>
            <a:r>
              <a:rPr lang="en-US" altLang="zh-CN" sz="2000" b="1" dirty="0" smtClean="0">
                <a:solidFill>
                  <a:schemeClr val="bg1"/>
                </a:solidFill>
              </a:rPr>
              <a:t>K</a:t>
            </a:r>
            <a:r>
              <a:rPr lang="en-US" altLang="zh-CN" sz="2000" b="1" baseline="30000" dirty="0" smtClean="0">
                <a:solidFill>
                  <a:schemeClr val="bg1"/>
                </a:solidFill>
              </a:rPr>
              <a:t>+</a:t>
            </a:r>
            <a:r>
              <a:rPr lang="zh-CN" altLang="en-US" sz="2000" b="1" dirty="0" smtClean="0">
                <a:solidFill>
                  <a:schemeClr val="bg1"/>
                </a:solidFill>
              </a:rPr>
              <a:t>。细胞内高浓度</a:t>
            </a:r>
            <a:r>
              <a:rPr lang="en-US" altLang="zh-CN" sz="2000" b="1" dirty="0" smtClean="0">
                <a:solidFill>
                  <a:schemeClr val="bg1"/>
                </a:solidFill>
              </a:rPr>
              <a:t>K</a:t>
            </a:r>
            <a:r>
              <a:rPr lang="en-US" altLang="zh-CN" sz="2000" b="1" baseline="30000" dirty="0" smtClean="0">
                <a:solidFill>
                  <a:schemeClr val="bg1"/>
                </a:solidFill>
              </a:rPr>
              <a:t>+</a:t>
            </a:r>
            <a:r>
              <a:rPr lang="zh-CN" altLang="en-US" sz="2000" b="1" dirty="0" smtClean="0">
                <a:solidFill>
                  <a:schemeClr val="bg1"/>
                </a:solidFill>
              </a:rPr>
              <a:t>是保证许多酶活性和蛋白质合成所必须的。</a:t>
            </a:r>
            <a:endParaRPr lang="zh-CN" altLang="en-US" sz="2000" dirty="0">
              <a:solidFill>
                <a:schemeClr val="bg1"/>
              </a:solidFill>
            </a:endParaRPr>
          </a:p>
        </p:txBody>
      </p:sp>
      <p:sp>
        <p:nvSpPr>
          <p:cNvPr id="6" name="Text Box 2"/>
          <p:cNvSpPr txBox="1">
            <a:spLocks noChangeArrowheads="1"/>
          </p:cNvSpPr>
          <p:nvPr/>
        </p:nvSpPr>
        <p:spPr bwMode="auto">
          <a:xfrm>
            <a:off x="7643834" y="38377"/>
            <a:ext cx="142218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主动运输</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0"/>
            <a:ext cx="5000660" cy="461665"/>
          </a:xfrm>
          <a:prstGeom prst="rect">
            <a:avLst/>
          </a:prstGeom>
          <a:noFill/>
        </p:spPr>
        <p:txBody>
          <a:bodyPr wrap="square" rtlCol="0">
            <a:spAutoFit/>
          </a:bodyPr>
          <a:lstStyle/>
          <a:p>
            <a:r>
              <a:rPr lang="en-US" altLang="zh-CN" sz="2400" b="1" dirty="0" smtClean="0">
                <a:solidFill>
                  <a:srgbClr val="FFFF00"/>
                </a:solidFill>
              </a:rPr>
              <a:t>(4)</a:t>
            </a:r>
            <a:r>
              <a:rPr lang="zh-CN" altLang="en-US" sz="2400" b="1" dirty="0" smtClean="0">
                <a:solidFill>
                  <a:srgbClr val="FFFF00"/>
                </a:solidFill>
              </a:rPr>
              <a:t>铁载体运输</a:t>
            </a:r>
            <a:endParaRPr lang="zh-CN" altLang="en-US" sz="2400" b="1" dirty="0">
              <a:solidFill>
                <a:srgbClr val="FFFF00"/>
              </a:solidFill>
            </a:endParaRPr>
          </a:p>
        </p:txBody>
      </p:sp>
      <p:pic>
        <p:nvPicPr>
          <p:cNvPr id="181250" name="Picture 2"/>
          <p:cNvPicPr>
            <a:picLocks noChangeAspect="1" noChangeArrowheads="1"/>
          </p:cNvPicPr>
          <p:nvPr/>
        </p:nvPicPr>
        <p:blipFill>
          <a:blip r:embed="rId2"/>
          <a:srcRect/>
          <a:stretch>
            <a:fillRect/>
          </a:stretch>
        </p:blipFill>
        <p:spPr bwMode="auto">
          <a:xfrm>
            <a:off x="0" y="642918"/>
            <a:ext cx="5278704" cy="6215082"/>
          </a:xfrm>
          <a:prstGeom prst="rect">
            <a:avLst/>
          </a:prstGeom>
          <a:noFill/>
          <a:ln w="9525">
            <a:noFill/>
            <a:miter lim="800000"/>
            <a:headEnd/>
            <a:tailEnd/>
          </a:ln>
          <a:effectLst/>
        </p:spPr>
      </p:pic>
      <p:sp>
        <p:nvSpPr>
          <p:cNvPr id="4" name="TextBox 3"/>
          <p:cNvSpPr txBox="1"/>
          <p:nvPr/>
        </p:nvSpPr>
        <p:spPr>
          <a:xfrm>
            <a:off x="5214942" y="1142984"/>
            <a:ext cx="4000528" cy="1477328"/>
          </a:xfrm>
          <a:prstGeom prst="rect">
            <a:avLst/>
          </a:prstGeom>
          <a:noFill/>
        </p:spPr>
        <p:txBody>
          <a:bodyPr wrap="square" rtlCol="0">
            <a:spAutoFit/>
          </a:bodyPr>
          <a:lstStyle/>
          <a:p>
            <a:pPr>
              <a:lnSpc>
                <a:spcPct val="150000"/>
              </a:lnSpc>
            </a:pPr>
            <a:r>
              <a:rPr lang="zh-CN" altLang="en-US" sz="2000" dirty="0" smtClean="0">
                <a:solidFill>
                  <a:srgbClr val="FFFF00"/>
                </a:solidFill>
              </a:rPr>
              <a:t>铁载体</a:t>
            </a:r>
            <a:r>
              <a:rPr lang="en-US" altLang="zh-CN" sz="2000" dirty="0" smtClean="0">
                <a:solidFill>
                  <a:srgbClr val="FFFF00"/>
                </a:solidFill>
              </a:rPr>
              <a:t>(</a:t>
            </a:r>
            <a:r>
              <a:rPr lang="en-US" altLang="zh-CN" sz="2000" dirty="0" err="1" smtClean="0">
                <a:solidFill>
                  <a:srgbClr val="FFFF00"/>
                </a:solidFill>
              </a:rPr>
              <a:t>siderophore</a:t>
            </a:r>
            <a:r>
              <a:rPr lang="en-US" altLang="zh-CN" sz="2000" dirty="0" smtClean="0">
                <a:solidFill>
                  <a:srgbClr val="FFFF00"/>
                </a:solidFill>
              </a:rPr>
              <a:t>):</a:t>
            </a:r>
          </a:p>
          <a:p>
            <a:pPr>
              <a:lnSpc>
                <a:spcPct val="150000"/>
              </a:lnSpc>
            </a:pPr>
            <a:r>
              <a:rPr lang="zh-CN" altLang="en-US" sz="2000" dirty="0" smtClean="0">
                <a:solidFill>
                  <a:srgbClr val="FFFF00"/>
                </a:solidFill>
              </a:rPr>
              <a:t>真菌菌产生高铁色素</a:t>
            </a:r>
            <a:r>
              <a:rPr lang="en-US" altLang="zh-CN" sz="2000" dirty="0" smtClean="0">
                <a:solidFill>
                  <a:srgbClr val="FFFF00"/>
                </a:solidFill>
              </a:rPr>
              <a:t>(</a:t>
            </a:r>
            <a:r>
              <a:rPr lang="en-US" altLang="zh-CN" sz="2000" dirty="0" err="1" smtClean="0">
                <a:solidFill>
                  <a:srgbClr val="FFFF00"/>
                </a:solidFill>
              </a:rPr>
              <a:t>Ferrichrome</a:t>
            </a:r>
            <a:r>
              <a:rPr lang="en-US" altLang="zh-CN" sz="2000" dirty="0" smtClean="0">
                <a:solidFill>
                  <a:srgbClr val="FFFF00"/>
                </a:solidFill>
              </a:rPr>
              <a:t>)</a:t>
            </a:r>
          </a:p>
          <a:p>
            <a:pPr>
              <a:lnSpc>
                <a:spcPct val="150000"/>
              </a:lnSpc>
            </a:pPr>
            <a:r>
              <a:rPr lang="zh-CN" altLang="en-US" sz="2000" dirty="0" smtClean="0">
                <a:solidFill>
                  <a:srgbClr val="FFFF00"/>
                </a:solidFill>
              </a:rPr>
              <a:t>细菌产生的肠杆菌素</a:t>
            </a:r>
            <a:r>
              <a:rPr lang="en-US" altLang="zh-CN" sz="2000" dirty="0" smtClean="0">
                <a:solidFill>
                  <a:srgbClr val="FFFF00"/>
                </a:solidFill>
              </a:rPr>
              <a:t>(</a:t>
            </a:r>
            <a:r>
              <a:rPr lang="en-US" altLang="zh-CN" sz="2000" dirty="0" err="1" smtClean="0">
                <a:solidFill>
                  <a:srgbClr val="FFFF00"/>
                </a:solidFill>
              </a:rPr>
              <a:t>Enterobactin</a:t>
            </a:r>
            <a:r>
              <a:rPr lang="en-US" altLang="zh-CN" sz="2000" dirty="0" smtClean="0">
                <a:solidFill>
                  <a:srgbClr val="FFFF00"/>
                </a:solidFill>
              </a:rPr>
              <a:t>)</a:t>
            </a:r>
            <a:endParaRPr lang="zh-CN" altLang="en-US" sz="2000" dirty="0">
              <a:solidFill>
                <a:srgbClr val="FFFF00"/>
              </a:solidFill>
            </a:endParaRPr>
          </a:p>
        </p:txBody>
      </p:sp>
      <p:sp>
        <p:nvSpPr>
          <p:cNvPr id="5" name="TextBox 4"/>
          <p:cNvSpPr txBox="1"/>
          <p:nvPr/>
        </p:nvSpPr>
        <p:spPr>
          <a:xfrm>
            <a:off x="5429256" y="3286124"/>
            <a:ext cx="3714744" cy="2238241"/>
          </a:xfrm>
          <a:prstGeom prst="rect">
            <a:avLst/>
          </a:prstGeom>
          <a:noFill/>
        </p:spPr>
        <p:txBody>
          <a:bodyPr wrap="square" rtlCol="0">
            <a:spAutoFit/>
          </a:bodyPr>
          <a:lstStyle/>
          <a:p>
            <a:pPr>
              <a:lnSpc>
                <a:spcPct val="150000"/>
              </a:lnSpc>
            </a:pPr>
            <a:r>
              <a:rPr lang="zh-CN" altLang="en-US" sz="2400" dirty="0" smtClean="0">
                <a:solidFill>
                  <a:schemeClr val="bg1"/>
                </a:solidFill>
              </a:rPr>
              <a:t>铁载体与</a:t>
            </a:r>
            <a:r>
              <a:rPr lang="en-US" altLang="zh-CN" sz="2400" dirty="0" smtClean="0">
                <a:solidFill>
                  <a:schemeClr val="bg1"/>
                </a:solidFill>
              </a:rPr>
              <a:t>Fe3+</a:t>
            </a:r>
            <a:r>
              <a:rPr lang="zh-CN" altLang="en-US" sz="2400" dirty="0" smtClean="0">
                <a:solidFill>
                  <a:schemeClr val="bg1"/>
                </a:solidFill>
              </a:rPr>
              <a:t>形成复合物达到细胞表面被铁载体蛋白，或</a:t>
            </a:r>
            <a:r>
              <a:rPr lang="en-US" altLang="zh-CN" sz="2400" dirty="0" smtClean="0">
                <a:solidFill>
                  <a:schemeClr val="bg1"/>
                </a:solidFill>
              </a:rPr>
              <a:t>ABC transporter</a:t>
            </a:r>
            <a:r>
              <a:rPr lang="zh-CN" altLang="en-US" sz="2400" dirty="0" smtClean="0">
                <a:solidFill>
                  <a:schemeClr val="bg1"/>
                </a:solidFill>
              </a:rPr>
              <a:t>转运至细胞内</a:t>
            </a:r>
            <a:endParaRPr lang="zh-CN" altLang="en-US" sz="2400" dirty="0">
              <a:solidFill>
                <a:schemeClr val="bg1"/>
              </a:solidFill>
            </a:endParaRPr>
          </a:p>
        </p:txBody>
      </p:sp>
      <p:sp>
        <p:nvSpPr>
          <p:cNvPr id="6" name="Text Box 2"/>
          <p:cNvSpPr txBox="1">
            <a:spLocks noChangeArrowheads="1"/>
          </p:cNvSpPr>
          <p:nvPr/>
        </p:nvSpPr>
        <p:spPr bwMode="auto">
          <a:xfrm>
            <a:off x="7643834" y="38377"/>
            <a:ext cx="142218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主动运输</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04800" y="357166"/>
            <a:ext cx="4831002" cy="461665"/>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四</a:t>
            </a:r>
            <a:r>
              <a:rPr lang="zh-CN" altLang="en-US" sz="2400" b="1" dirty="0" smtClean="0">
                <a:solidFill>
                  <a:schemeClr val="bg1"/>
                </a:solidFill>
                <a:ea typeface="黑体" pitchFamily="2" charset="-122"/>
              </a:rPr>
              <a:t>、基团转位(</a:t>
            </a:r>
            <a:r>
              <a:rPr lang="en-US" altLang="zh-CN" sz="2400" b="1" dirty="0" smtClean="0">
                <a:solidFill>
                  <a:schemeClr val="bg1"/>
                </a:solidFill>
                <a:ea typeface="黑体" pitchFamily="2" charset="-122"/>
              </a:rPr>
              <a:t>group translocation)</a:t>
            </a:r>
            <a:endParaRPr lang="en-US" altLang="zh-CN" sz="2400" b="1" dirty="0">
              <a:solidFill>
                <a:schemeClr val="bg1"/>
              </a:solidFill>
              <a:ea typeface="黑体" pitchFamily="2" charset="-122"/>
            </a:endParaRPr>
          </a:p>
        </p:txBody>
      </p:sp>
      <p:sp>
        <p:nvSpPr>
          <p:cNvPr id="3" name="Text Box 2"/>
          <p:cNvSpPr txBox="1">
            <a:spLocks noChangeArrowheads="1"/>
          </p:cNvSpPr>
          <p:nvPr/>
        </p:nvSpPr>
        <p:spPr bwMode="auto">
          <a:xfrm>
            <a:off x="4500562" y="-104499"/>
            <a:ext cx="459292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第三节 营养物质进入微生物细胞</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4" name="Text Box 3"/>
          <p:cNvSpPr txBox="1">
            <a:spLocks noChangeArrowheads="1"/>
          </p:cNvSpPr>
          <p:nvPr/>
        </p:nvSpPr>
        <p:spPr bwMode="auto">
          <a:xfrm>
            <a:off x="395288" y="1162050"/>
            <a:ext cx="8569325" cy="971550"/>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000" b="1" dirty="0" smtClean="0"/>
              <a:t>需要</a:t>
            </a:r>
            <a:r>
              <a:rPr lang="zh-CN" altLang="en-US" sz="2800" b="1" dirty="0">
                <a:solidFill>
                  <a:schemeClr val="accent2"/>
                </a:solidFill>
              </a:rPr>
              <a:t>特异载体蛋白</a:t>
            </a:r>
            <a:r>
              <a:rPr lang="zh-CN" altLang="en-US" sz="2000" b="1" dirty="0"/>
              <a:t>参与</a:t>
            </a:r>
            <a:r>
              <a:rPr lang="zh-CN" altLang="en-US" sz="2000" b="1" dirty="0" smtClean="0"/>
              <a:t>，</a:t>
            </a:r>
            <a:r>
              <a:rPr lang="zh-CN" altLang="en-US" sz="2800" b="1" dirty="0" smtClean="0">
                <a:solidFill>
                  <a:schemeClr val="accent2"/>
                </a:solidFill>
              </a:rPr>
              <a:t>消耗</a:t>
            </a:r>
            <a:r>
              <a:rPr lang="zh-CN" altLang="en-US" sz="2800" b="1" dirty="0">
                <a:solidFill>
                  <a:schemeClr val="accent2"/>
                </a:solidFill>
              </a:rPr>
              <a:t>能量</a:t>
            </a:r>
            <a:r>
              <a:rPr lang="zh-CN" altLang="en-US" sz="2000" b="1" dirty="0" smtClean="0"/>
              <a:t>，物质</a:t>
            </a:r>
            <a:r>
              <a:rPr lang="zh-CN" altLang="en-US" sz="2800" b="1" dirty="0">
                <a:solidFill>
                  <a:schemeClr val="accent2"/>
                </a:solidFill>
              </a:rPr>
              <a:t>分子结构发生明显变化</a:t>
            </a:r>
            <a:r>
              <a:rPr lang="zh-CN" altLang="en-US" sz="2000" b="1" dirty="0"/>
              <a:t>的一种运输方式。</a:t>
            </a:r>
            <a:endParaRPr lang="zh-CN" altLang="en-US" sz="2000" b="1" dirty="0">
              <a:latin typeface="Arial" pitchFamily="34" charset="0"/>
            </a:endParaRPr>
          </a:p>
        </p:txBody>
      </p:sp>
      <p:sp>
        <p:nvSpPr>
          <p:cNvPr id="5" name="Text Box 4"/>
          <p:cNvSpPr txBox="1">
            <a:spLocks noChangeArrowheads="1"/>
          </p:cNvSpPr>
          <p:nvPr/>
        </p:nvSpPr>
        <p:spPr bwMode="auto">
          <a:xfrm>
            <a:off x="539750" y="2405063"/>
            <a:ext cx="8135938" cy="2679700"/>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800" b="1"/>
              <a:t>特点：</a:t>
            </a:r>
          </a:p>
          <a:p>
            <a:pPr>
              <a:buClr>
                <a:schemeClr val="accent2"/>
              </a:buClr>
              <a:buFont typeface="Wingdings" pitchFamily="2" charset="2"/>
              <a:buChar char="l"/>
            </a:pPr>
            <a:r>
              <a:rPr lang="zh-CN" altLang="en-US" sz="2000" b="1">
                <a:latin typeface="Arial" pitchFamily="34" charset="0"/>
              </a:rPr>
              <a:t>运输过程中</a:t>
            </a:r>
            <a:r>
              <a:rPr lang="zh-CN" altLang="en-US" sz="2800" b="1">
                <a:solidFill>
                  <a:schemeClr val="accent2"/>
                </a:solidFill>
                <a:latin typeface="Arial" pitchFamily="34" charset="0"/>
              </a:rPr>
              <a:t>需消耗能量</a:t>
            </a:r>
            <a:r>
              <a:rPr lang="zh-CN" altLang="en-US" sz="2000" b="1">
                <a:latin typeface="Arial" pitchFamily="34" charset="0"/>
              </a:rPr>
              <a:t>；</a:t>
            </a:r>
          </a:p>
          <a:p>
            <a:pPr>
              <a:buClr>
                <a:schemeClr val="accent2"/>
              </a:buClr>
              <a:buFont typeface="Wingdings" pitchFamily="2" charset="2"/>
              <a:buChar char="l"/>
            </a:pPr>
            <a:r>
              <a:rPr lang="zh-CN" altLang="en-US" sz="2000" b="1"/>
              <a:t>需</a:t>
            </a:r>
            <a:r>
              <a:rPr lang="zh-CN" altLang="en-US" sz="2800" b="1">
                <a:solidFill>
                  <a:schemeClr val="accent2"/>
                </a:solidFill>
              </a:rPr>
              <a:t>载体蛋白</a:t>
            </a:r>
            <a:r>
              <a:rPr lang="zh-CN" altLang="en-US" sz="2000" b="1"/>
              <a:t>参与；</a:t>
            </a:r>
          </a:p>
          <a:p>
            <a:pPr>
              <a:buClr>
                <a:schemeClr val="accent2"/>
              </a:buClr>
              <a:buFont typeface="Wingdings" pitchFamily="2" charset="2"/>
              <a:buChar char="l"/>
            </a:pPr>
            <a:r>
              <a:rPr lang="zh-CN" altLang="en-US" sz="2000" b="1">
                <a:latin typeface="Arial" pitchFamily="34" charset="0"/>
              </a:rPr>
              <a:t>物质本身的</a:t>
            </a:r>
            <a:r>
              <a:rPr lang="zh-CN" altLang="en-US" sz="2800" b="1">
                <a:solidFill>
                  <a:schemeClr val="accent2"/>
                </a:solidFill>
                <a:latin typeface="Arial" pitchFamily="34" charset="0"/>
              </a:rPr>
              <a:t>分子结构</a:t>
            </a:r>
            <a:r>
              <a:rPr lang="zh-CN" altLang="en-US" sz="2000" b="1">
                <a:solidFill>
                  <a:schemeClr val="tx2"/>
                </a:solidFill>
                <a:latin typeface="Arial" pitchFamily="34" charset="0"/>
              </a:rPr>
              <a:t>发生</a:t>
            </a:r>
            <a:r>
              <a:rPr lang="zh-CN" altLang="en-US" sz="2800" b="1">
                <a:solidFill>
                  <a:schemeClr val="accent2"/>
                </a:solidFill>
                <a:latin typeface="Arial" pitchFamily="34" charset="0"/>
              </a:rPr>
              <a:t>变化</a:t>
            </a:r>
            <a:r>
              <a:rPr lang="zh-CN" altLang="en-US" sz="2000" b="1">
                <a:latin typeface="Arial" pitchFamily="34" charset="0"/>
              </a:rPr>
              <a:t>；</a:t>
            </a:r>
          </a:p>
          <a:p>
            <a:pPr>
              <a:buClr>
                <a:schemeClr val="accent2"/>
              </a:buClr>
              <a:buFont typeface="Wingdings" pitchFamily="2" charset="2"/>
              <a:buChar char="l"/>
            </a:pPr>
            <a:r>
              <a:rPr lang="zh-CN" altLang="en-US" sz="2000" b="1">
                <a:solidFill>
                  <a:schemeClr val="tx2"/>
                </a:solidFill>
                <a:latin typeface="Arial" pitchFamily="34" charset="0"/>
              </a:rPr>
              <a:t>可</a:t>
            </a:r>
            <a:r>
              <a:rPr lang="zh-CN" altLang="en-US" sz="2800" b="1">
                <a:solidFill>
                  <a:schemeClr val="accent2"/>
                </a:solidFill>
                <a:latin typeface="Arial" pitchFamily="34" charset="0"/>
              </a:rPr>
              <a:t>逆浓度梯度</a:t>
            </a:r>
            <a:r>
              <a:rPr lang="zh-CN" altLang="en-US" sz="2000" b="1">
                <a:latin typeface="Arial" pitchFamily="34" charset="0"/>
              </a:rPr>
              <a:t>运输；</a:t>
            </a:r>
          </a:p>
          <a:p>
            <a:pPr>
              <a:buClr>
                <a:schemeClr val="accent2"/>
              </a:buClr>
              <a:buFont typeface="Wingdings" pitchFamily="2" charset="2"/>
              <a:buChar char="l"/>
            </a:pPr>
            <a:r>
              <a:rPr lang="zh-CN" altLang="en-US" sz="2000" b="1">
                <a:latin typeface="Arial" pitchFamily="34" charset="0"/>
              </a:rPr>
              <a:t>主要存在</a:t>
            </a:r>
            <a:r>
              <a:rPr lang="zh-CN" altLang="en-US" sz="2800" b="1">
                <a:solidFill>
                  <a:schemeClr val="accent2"/>
                </a:solidFill>
                <a:latin typeface="Arial" pitchFamily="34" charset="0"/>
              </a:rPr>
              <a:t>厌氧微生物</a:t>
            </a:r>
            <a:r>
              <a:rPr lang="zh-CN" altLang="en-US" sz="2000" b="1">
                <a:latin typeface="Arial" pitchFamily="34" charset="0"/>
              </a:rPr>
              <a:t>中。</a:t>
            </a:r>
            <a:endParaRPr lang="zh-CN" altLang="en-US" sz="2000" b="1"/>
          </a:p>
        </p:txBody>
      </p:sp>
      <p:sp>
        <p:nvSpPr>
          <p:cNvPr id="6" name="Text Box 5"/>
          <p:cNvSpPr txBox="1">
            <a:spLocks noChangeArrowheads="1"/>
          </p:cNvSpPr>
          <p:nvPr/>
        </p:nvSpPr>
        <p:spPr bwMode="auto">
          <a:xfrm>
            <a:off x="395288" y="5300663"/>
            <a:ext cx="8353425" cy="909637"/>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400" b="1" dirty="0"/>
              <a:t>基团转位</a:t>
            </a:r>
            <a:r>
              <a:rPr lang="zh-CN" altLang="en-US" sz="2000" b="1" dirty="0"/>
              <a:t>主要用于</a:t>
            </a:r>
            <a:r>
              <a:rPr lang="zh-CN" altLang="en-US" sz="2400" b="1" dirty="0"/>
              <a:t>厌氧型和兼性厌氧型细菌中</a:t>
            </a:r>
            <a:r>
              <a:rPr lang="zh-CN" altLang="en-US" sz="2800" b="1" dirty="0">
                <a:solidFill>
                  <a:schemeClr val="accent2"/>
                </a:solidFill>
              </a:rPr>
              <a:t>糖的运输</a:t>
            </a:r>
            <a:r>
              <a:rPr lang="zh-CN" altLang="en-US" sz="2400" b="1" dirty="0"/>
              <a:t>，脂肪酸、核苷、碱基等也可通过这种方式运输。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5298" name="Picture 2" descr="b-f3"/>
          <p:cNvPicPr>
            <a:picLocks noChangeAspect="1" noChangeArrowheads="1"/>
          </p:cNvPicPr>
          <p:nvPr/>
        </p:nvPicPr>
        <p:blipFill>
          <a:blip r:embed="rId2" cstate="print"/>
          <a:srcRect r="1562"/>
          <a:stretch>
            <a:fillRect/>
          </a:stretch>
        </p:blipFill>
        <p:spPr bwMode="auto">
          <a:xfrm>
            <a:off x="71438" y="642918"/>
            <a:ext cx="9001156" cy="3205162"/>
          </a:xfrm>
          <a:prstGeom prst="rect">
            <a:avLst/>
          </a:prstGeom>
          <a:noFill/>
          <a:ln w="9525">
            <a:noFill/>
            <a:miter lim="800000"/>
            <a:headEnd/>
            <a:tailEnd/>
          </a:ln>
        </p:spPr>
      </p:pic>
      <p:sp>
        <p:nvSpPr>
          <p:cNvPr id="55300" name="Text Box 4"/>
          <p:cNvSpPr txBox="1">
            <a:spLocks noChangeArrowheads="1"/>
          </p:cNvSpPr>
          <p:nvPr/>
        </p:nvSpPr>
        <p:spPr bwMode="auto">
          <a:xfrm>
            <a:off x="214282" y="4357694"/>
            <a:ext cx="8786842" cy="1261884"/>
          </a:xfrm>
          <a:prstGeom prst="rect">
            <a:avLst/>
          </a:prstGeom>
          <a:solidFill>
            <a:srgbClr val="CCFFFF"/>
          </a:solidFill>
          <a:ln w="25400">
            <a:solidFill>
              <a:schemeClr val="accent2"/>
            </a:solidFill>
            <a:prstDash val="sysDot"/>
            <a:miter lim="800000"/>
            <a:headEnd/>
            <a:tailEnd/>
          </a:ln>
        </p:spPr>
        <p:txBody>
          <a:bodyPr wrap="square">
            <a:spAutoFit/>
          </a:bodyPr>
          <a:lstStyle/>
          <a:p>
            <a:r>
              <a:rPr lang="zh-CN" altLang="en-US" sz="2400" b="1" dirty="0"/>
              <a:t>在</a:t>
            </a:r>
            <a:r>
              <a:rPr lang="en-US" altLang="zh-CN" sz="2400" b="1" i="1" dirty="0"/>
              <a:t>E. coli</a:t>
            </a:r>
            <a:r>
              <a:rPr lang="zh-CN" altLang="en-US" sz="2400" b="1" dirty="0"/>
              <a:t>中，主要靠</a:t>
            </a:r>
            <a:r>
              <a:rPr lang="zh-CN" altLang="en-US" sz="2800" b="1" dirty="0">
                <a:solidFill>
                  <a:schemeClr val="accent2"/>
                </a:solidFill>
              </a:rPr>
              <a:t>磷酸转移酶系统</a:t>
            </a:r>
            <a:r>
              <a:rPr lang="zh-CN" altLang="en-US" sz="2400" b="1" dirty="0"/>
              <a:t>进行，四种酶（酶</a:t>
            </a:r>
            <a:r>
              <a:rPr lang="en-US" altLang="zh-CN" sz="2400" b="1" dirty="0"/>
              <a:t>I</a:t>
            </a:r>
            <a:r>
              <a:rPr lang="zh-CN" altLang="en-US" sz="2400" b="1" dirty="0"/>
              <a:t>、酶</a:t>
            </a:r>
            <a:r>
              <a:rPr lang="en-US" altLang="zh-CN" sz="2400" b="1" dirty="0" err="1"/>
              <a:t>IIa</a:t>
            </a:r>
            <a:r>
              <a:rPr lang="zh-CN" altLang="en-US" sz="2400" b="1" dirty="0"/>
              <a:t>、酶</a:t>
            </a:r>
            <a:r>
              <a:rPr lang="en-US" altLang="zh-CN" sz="2400" b="1" dirty="0" err="1"/>
              <a:t>IIb</a:t>
            </a:r>
            <a:r>
              <a:rPr lang="zh-CN" altLang="en-US" sz="2400" b="1" dirty="0"/>
              <a:t>、酶</a:t>
            </a:r>
            <a:r>
              <a:rPr lang="en-US" altLang="zh-CN" sz="2400" b="1" dirty="0" err="1"/>
              <a:t>IIc</a:t>
            </a:r>
            <a:r>
              <a:rPr lang="zh-CN" altLang="en-US" sz="2400" b="1" dirty="0"/>
              <a:t>）和一种蛋白质</a:t>
            </a:r>
            <a:r>
              <a:rPr lang="zh-CN" altLang="en-US" sz="2400" b="1" dirty="0" smtClean="0"/>
              <a:t>（</a:t>
            </a:r>
            <a:r>
              <a:rPr lang="en-US" altLang="zh-CN" sz="2400" b="1" dirty="0" smtClean="0"/>
              <a:t>heat-stable carrier protein, </a:t>
            </a:r>
            <a:r>
              <a:rPr lang="en-US" altLang="zh-CN" sz="2400" b="1" dirty="0" err="1" smtClean="0"/>
              <a:t>HPr</a:t>
            </a:r>
            <a:r>
              <a:rPr lang="zh-CN" altLang="en-US" sz="2400" b="1" dirty="0"/>
              <a:t>）完成。</a:t>
            </a:r>
          </a:p>
        </p:txBody>
      </p:sp>
      <p:sp>
        <p:nvSpPr>
          <p:cNvPr id="5" name="Text Box 2"/>
          <p:cNvSpPr txBox="1">
            <a:spLocks noChangeArrowheads="1"/>
          </p:cNvSpPr>
          <p:nvPr/>
        </p:nvSpPr>
        <p:spPr bwMode="auto">
          <a:xfrm>
            <a:off x="7643834" y="109815"/>
            <a:ext cx="142218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基团转位</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6" name="Text Box 4"/>
          <p:cNvSpPr txBox="1">
            <a:spLocks noChangeArrowheads="1"/>
          </p:cNvSpPr>
          <p:nvPr/>
        </p:nvSpPr>
        <p:spPr bwMode="auto">
          <a:xfrm>
            <a:off x="214282" y="5895037"/>
            <a:ext cx="8786842" cy="830997"/>
          </a:xfrm>
          <a:prstGeom prst="rect">
            <a:avLst/>
          </a:prstGeom>
          <a:solidFill>
            <a:srgbClr val="CCFFFF"/>
          </a:solidFill>
          <a:ln w="25400">
            <a:solidFill>
              <a:schemeClr val="accent2"/>
            </a:solidFill>
            <a:prstDash val="sysDot"/>
            <a:miter lim="800000"/>
            <a:headEnd/>
            <a:tailEnd/>
          </a:ln>
        </p:spPr>
        <p:txBody>
          <a:bodyPr wrap="square">
            <a:spAutoFit/>
          </a:bodyPr>
          <a:lstStyle/>
          <a:p>
            <a:r>
              <a:rPr lang="zh-CN" altLang="en-US" sz="2400" b="1" dirty="0" smtClean="0"/>
              <a:t>基团转位主要用于运送各种糖类（葡萄糖，果糖，甘露糖，</a:t>
            </a:r>
            <a:r>
              <a:rPr lang="en-US" altLang="zh-CN" sz="2400" b="1" dirty="0" smtClean="0"/>
              <a:t>N-</a:t>
            </a:r>
            <a:r>
              <a:rPr lang="zh-CN" altLang="en-US" sz="2400" b="1" dirty="0" smtClean="0"/>
              <a:t>乙酰葡萄糖胺等）、核苷酸、腺嘌呤等物质</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additive="base">
                                        <p:cTn id="7" dur="500" fill="hold"/>
                                        <p:tgtEl>
                                          <p:spTgt spid="55298"/>
                                        </p:tgtEl>
                                        <p:attrNameLst>
                                          <p:attrName>ppt_x</p:attrName>
                                        </p:attrNameLst>
                                      </p:cBhvr>
                                      <p:tavLst>
                                        <p:tav tm="0">
                                          <p:val>
                                            <p:strVal val="0-#ppt_w/2"/>
                                          </p:val>
                                        </p:tav>
                                        <p:tav tm="100000">
                                          <p:val>
                                            <p:strVal val="#ppt_x"/>
                                          </p:val>
                                        </p:tav>
                                      </p:tavLst>
                                    </p:anim>
                                    <p:anim calcmode="lin" valueType="num">
                                      <p:cBhvr additive="base">
                                        <p:cTn id="8" dur="500" fill="hold"/>
                                        <p:tgtEl>
                                          <p:spTgt spid="5529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5300"/>
                                        </p:tgtEl>
                                        <p:attrNameLst>
                                          <p:attrName>style.visibility</p:attrName>
                                        </p:attrNameLst>
                                      </p:cBhvr>
                                      <p:to>
                                        <p:strVal val="visible"/>
                                      </p:to>
                                    </p:set>
                                    <p:anim calcmode="lin" valueType="num">
                                      <p:cBhvr additive="base">
                                        <p:cTn id="13" dur="500" fill="hold"/>
                                        <p:tgtEl>
                                          <p:spTgt spid="55300"/>
                                        </p:tgtEl>
                                        <p:attrNameLst>
                                          <p:attrName>ppt_x</p:attrName>
                                        </p:attrNameLst>
                                      </p:cBhvr>
                                      <p:tavLst>
                                        <p:tav tm="0">
                                          <p:val>
                                            <p:strVal val="0-#ppt_w/2"/>
                                          </p:val>
                                        </p:tav>
                                        <p:tav tm="100000">
                                          <p:val>
                                            <p:strVal val="#ppt_x"/>
                                          </p:val>
                                        </p:tav>
                                      </p:tavLst>
                                    </p:anim>
                                    <p:anim calcmode="lin" valueType="num">
                                      <p:cBhvr additive="base">
                                        <p:cTn id="14" dur="500" fill="hold"/>
                                        <p:tgtEl>
                                          <p:spTgt spid="5530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animBg="1" autoUpdateAnimBg="0"/>
      <p:bldP spid="6"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4" name="Picture 2" descr="物质进入细胞的方式_1"/>
          <p:cNvPicPr>
            <a:picLocks noChangeAspect="1" noChangeArrowheads="1"/>
          </p:cNvPicPr>
          <p:nvPr/>
        </p:nvPicPr>
        <p:blipFill>
          <a:blip r:embed="rId2" cstate="print"/>
          <a:srcRect/>
          <a:stretch>
            <a:fillRect/>
          </a:stretch>
        </p:blipFill>
        <p:spPr bwMode="auto">
          <a:xfrm>
            <a:off x="250825" y="260350"/>
            <a:ext cx="8459788" cy="6524625"/>
          </a:xfrm>
          <a:prstGeom prst="rect">
            <a:avLst/>
          </a:prstGeom>
          <a:noFill/>
          <a:ln w="9525">
            <a:noFill/>
            <a:miter lim="800000"/>
            <a:headEnd/>
            <a:tailEnd/>
          </a:ln>
        </p:spPr>
      </p:pic>
      <p:sp>
        <p:nvSpPr>
          <p:cNvPr id="3" name="Text Box 2"/>
          <p:cNvSpPr txBox="1">
            <a:spLocks noChangeArrowheads="1"/>
          </p:cNvSpPr>
          <p:nvPr/>
        </p:nvSpPr>
        <p:spPr bwMode="auto">
          <a:xfrm>
            <a:off x="4500562" y="109815"/>
            <a:ext cx="459292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第三节 营养物质进入微生物细胞</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2" descr="物质进入细胞的方式_2"/>
          <p:cNvPicPr>
            <a:picLocks noChangeAspect="1" noChangeArrowheads="1"/>
          </p:cNvPicPr>
          <p:nvPr/>
        </p:nvPicPr>
        <p:blipFill>
          <a:blip r:embed="rId2" cstate="print"/>
          <a:srcRect/>
          <a:stretch>
            <a:fillRect/>
          </a:stretch>
        </p:blipFill>
        <p:spPr bwMode="auto">
          <a:xfrm>
            <a:off x="0" y="265112"/>
            <a:ext cx="7200900" cy="6592888"/>
          </a:xfrm>
          <a:prstGeom prst="rect">
            <a:avLst/>
          </a:prstGeom>
          <a:noFill/>
          <a:ln w="9525">
            <a:noFill/>
            <a:miter lim="800000"/>
            <a:headEnd/>
            <a:tailEnd/>
          </a:ln>
        </p:spPr>
      </p:pic>
      <p:sp>
        <p:nvSpPr>
          <p:cNvPr id="3" name="Text Box 2"/>
          <p:cNvSpPr txBox="1">
            <a:spLocks noChangeArrowheads="1"/>
          </p:cNvSpPr>
          <p:nvPr/>
        </p:nvSpPr>
        <p:spPr bwMode="auto">
          <a:xfrm>
            <a:off x="4500562" y="109815"/>
            <a:ext cx="459292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第三节 营养物质进入微生物细胞</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4213" y="357166"/>
            <a:ext cx="7772400" cy="596922"/>
          </a:xfrm>
        </p:spPr>
        <p:txBody>
          <a:bodyPr/>
          <a:lstStyle/>
          <a:p>
            <a:pPr eaLnBrk="1" hangingPunct="1"/>
            <a:r>
              <a:rPr lang="zh-CN" altLang="en-US" sz="2800" b="1" dirty="0" smtClean="0">
                <a:solidFill>
                  <a:schemeClr val="tx1"/>
                </a:solidFill>
                <a:ea typeface="黑体" pitchFamily="49" charset="-122"/>
              </a:rPr>
              <a:t>四种运送营养物质方式差异的比较</a:t>
            </a:r>
          </a:p>
        </p:txBody>
      </p:sp>
      <p:sp>
        <p:nvSpPr>
          <p:cNvPr id="46083" name="Rectangle 3"/>
          <p:cNvSpPr>
            <a:spLocks noGrp="1" noChangeArrowheads="1"/>
          </p:cNvSpPr>
          <p:nvPr>
            <p:ph type="body" idx="1"/>
          </p:nvPr>
        </p:nvSpPr>
        <p:spPr>
          <a:xfrm>
            <a:off x="179388" y="941388"/>
            <a:ext cx="9144000" cy="5943600"/>
          </a:xfrm>
        </p:spPr>
        <p:txBody>
          <a:bodyPr/>
          <a:lstStyle/>
          <a:p>
            <a:pPr eaLnBrk="1" hangingPunct="1">
              <a:lnSpc>
                <a:spcPct val="80000"/>
              </a:lnSpc>
              <a:buFontTx/>
              <a:buNone/>
            </a:pPr>
            <a:r>
              <a:rPr lang="zh-CN" altLang="en-US" sz="2400" b="1" smtClean="0">
                <a:latin typeface="Times New Roman" pitchFamily="18" charset="0"/>
                <a:ea typeface="黑体" pitchFamily="49" charset="-122"/>
              </a:rPr>
              <a:t>比较项目         单纯扩散     促进扩散      主动运送      基因移位</a:t>
            </a:r>
          </a:p>
          <a:p>
            <a:pPr eaLnBrk="1" hangingPunct="1">
              <a:lnSpc>
                <a:spcPct val="160000"/>
              </a:lnSpc>
              <a:buFontTx/>
              <a:buNone/>
            </a:pPr>
            <a:r>
              <a:rPr lang="zh-CN" altLang="en-US" sz="2000" b="1" smtClean="0">
                <a:solidFill>
                  <a:schemeClr val="accent2"/>
                </a:solidFill>
                <a:latin typeface="Times New Roman" pitchFamily="18" charset="0"/>
                <a:ea typeface="黑体" pitchFamily="49" charset="-122"/>
              </a:rPr>
              <a:t>特异载体蛋白</a:t>
            </a:r>
            <a:r>
              <a:rPr lang="zh-CN" altLang="en-US" sz="2000" b="1" smtClean="0">
                <a:latin typeface="Times New Roman" pitchFamily="18" charset="0"/>
                <a:ea typeface="黑体" pitchFamily="49" charset="-122"/>
              </a:rPr>
              <a:t>             无                      有                       有                       有</a:t>
            </a:r>
          </a:p>
          <a:p>
            <a:pPr eaLnBrk="1" hangingPunct="1">
              <a:lnSpc>
                <a:spcPct val="120000"/>
              </a:lnSpc>
              <a:buFontTx/>
              <a:buNone/>
            </a:pPr>
            <a:r>
              <a:rPr lang="zh-CN" altLang="en-US" sz="2000" b="1" smtClean="0">
                <a:latin typeface="Times New Roman" pitchFamily="18" charset="0"/>
                <a:ea typeface="黑体" pitchFamily="49" charset="-122"/>
              </a:rPr>
              <a:t>运送速度                    慢                       快                       快                       快</a:t>
            </a:r>
          </a:p>
          <a:p>
            <a:pPr eaLnBrk="1" hangingPunct="1">
              <a:lnSpc>
                <a:spcPct val="120000"/>
              </a:lnSpc>
              <a:buFontTx/>
              <a:buNone/>
            </a:pPr>
            <a:r>
              <a:rPr lang="zh-CN" altLang="en-US" sz="2000" b="1" smtClean="0">
                <a:solidFill>
                  <a:schemeClr val="accent2"/>
                </a:solidFill>
                <a:latin typeface="Times New Roman" pitchFamily="18" charset="0"/>
                <a:ea typeface="黑体" pitchFamily="49" charset="-122"/>
              </a:rPr>
              <a:t>溶质运送方向</a:t>
            </a:r>
            <a:r>
              <a:rPr lang="zh-CN" altLang="en-US" sz="2000" b="1" smtClean="0">
                <a:latin typeface="Times New Roman" pitchFamily="18" charset="0"/>
                <a:ea typeface="黑体" pitchFamily="49" charset="-122"/>
              </a:rPr>
              <a:t>       由浓至稀          由浓至稀          由稀至浓             由稀至浓</a:t>
            </a:r>
          </a:p>
          <a:p>
            <a:pPr eaLnBrk="1" hangingPunct="1">
              <a:lnSpc>
                <a:spcPct val="120000"/>
              </a:lnSpc>
              <a:buFontTx/>
              <a:buNone/>
            </a:pPr>
            <a:r>
              <a:rPr lang="zh-CN" altLang="en-US" sz="2000" b="1" smtClean="0">
                <a:latin typeface="Times New Roman" pitchFamily="18" charset="0"/>
                <a:ea typeface="黑体" pitchFamily="49" charset="-122"/>
              </a:rPr>
              <a:t>平衡时内外浓度   内外相等          内外相等       内浓度高得多     内浓度高得多</a:t>
            </a:r>
          </a:p>
          <a:p>
            <a:pPr eaLnBrk="1" hangingPunct="1">
              <a:lnSpc>
                <a:spcPct val="120000"/>
              </a:lnSpc>
              <a:buFontTx/>
              <a:buNone/>
            </a:pPr>
            <a:r>
              <a:rPr lang="zh-CN" altLang="en-US" sz="2000" b="1" smtClean="0">
                <a:solidFill>
                  <a:schemeClr val="accent2"/>
                </a:solidFill>
                <a:latin typeface="Times New Roman" pitchFamily="18" charset="0"/>
                <a:ea typeface="黑体" pitchFamily="49" charset="-122"/>
              </a:rPr>
              <a:t>运送分子</a:t>
            </a:r>
            <a:r>
              <a:rPr lang="zh-CN" altLang="en-US" sz="2000" b="1" smtClean="0">
                <a:latin typeface="Times New Roman" pitchFamily="18" charset="0"/>
                <a:ea typeface="黑体" pitchFamily="49" charset="-122"/>
              </a:rPr>
              <a:t>               无特异性             特异性                特异性                 特异性</a:t>
            </a:r>
          </a:p>
          <a:p>
            <a:pPr eaLnBrk="1" hangingPunct="1">
              <a:lnSpc>
                <a:spcPct val="120000"/>
              </a:lnSpc>
              <a:buFontTx/>
              <a:buNone/>
            </a:pPr>
            <a:r>
              <a:rPr lang="zh-CN" altLang="en-US" sz="2000" b="1" smtClean="0">
                <a:solidFill>
                  <a:schemeClr val="accent2"/>
                </a:solidFill>
                <a:latin typeface="Times New Roman" pitchFamily="18" charset="0"/>
                <a:ea typeface="黑体" pitchFamily="49" charset="-122"/>
              </a:rPr>
              <a:t>能量消耗</a:t>
            </a:r>
            <a:r>
              <a:rPr lang="zh-CN" altLang="en-US" sz="2000" b="1" smtClean="0">
                <a:latin typeface="Times New Roman" pitchFamily="18" charset="0"/>
                <a:ea typeface="黑体" pitchFamily="49" charset="-122"/>
              </a:rPr>
              <a:t>                不需要               不需要                  需要                     需要</a:t>
            </a:r>
          </a:p>
          <a:p>
            <a:pPr eaLnBrk="1" hangingPunct="1">
              <a:lnSpc>
                <a:spcPct val="120000"/>
              </a:lnSpc>
              <a:buFontTx/>
              <a:buNone/>
            </a:pPr>
            <a:r>
              <a:rPr lang="zh-CN" altLang="en-US" sz="2000" b="1" smtClean="0">
                <a:solidFill>
                  <a:schemeClr val="accent2"/>
                </a:solidFill>
                <a:latin typeface="Times New Roman" pitchFamily="18" charset="0"/>
                <a:ea typeface="黑体" pitchFamily="49" charset="-122"/>
              </a:rPr>
              <a:t>前后溶质分子</a:t>
            </a:r>
            <a:r>
              <a:rPr lang="zh-CN" altLang="en-US" sz="2000" b="1" smtClean="0">
                <a:latin typeface="Times New Roman" pitchFamily="18" charset="0"/>
                <a:ea typeface="黑体" pitchFamily="49" charset="-122"/>
              </a:rPr>
              <a:t>        不改变               不改变                不改变                   改变</a:t>
            </a:r>
          </a:p>
          <a:p>
            <a:pPr eaLnBrk="1" hangingPunct="1">
              <a:lnSpc>
                <a:spcPct val="120000"/>
              </a:lnSpc>
              <a:buFontTx/>
              <a:buNone/>
            </a:pPr>
            <a:r>
              <a:rPr lang="zh-CN" altLang="en-US" sz="2000" b="1" smtClean="0">
                <a:latin typeface="Times New Roman" pitchFamily="18" charset="0"/>
                <a:ea typeface="黑体" pitchFamily="49" charset="-122"/>
              </a:rPr>
              <a:t>载体饱和效应            无                       有                        有                         有</a:t>
            </a:r>
          </a:p>
          <a:p>
            <a:pPr eaLnBrk="1" hangingPunct="1">
              <a:lnSpc>
                <a:spcPct val="120000"/>
              </a:lnSpc>
              <a:buFontTx/>
              <a:buNone/>
            </a:pPr>
            <a:r>
              <a:rPr lang="zh-CN" altLang="en-US" sz="2000" b="1" smtClean="0">
                <a:solidFill>
                  <a:schemeClr val="accent2"/>
                </a:solidFill>
                <a:latin typeface="Times New Roman" pitchFamily="18" charset="0"/>
                <a:ea typeface="黑体" pitchFamily="49" charset="-122"/>
              </a:rPr>
              <a:t>与溶质类似物</a:t>
            </a:r>
            <a:r>
              <a:rPr lang="zh-CN" altLang="en-US" sz="2000" b="1" smtClean="0">
                <a:latin typeface="Times New Roman" pitchFamily="18" charset="0"/>
                <a:ea typeface="黑体" pitchFamily="49" charset="-122"/>
              </a:rPr>
              <a:t>      无竞争性           有竞争性            有竞争性             有竞争性</a:t>
            </a:r>
          </a:p>
          <a:p>
            <a:pPr eaLnBrk="1" hangingPunct="1">
              <a:lnSpc>
                <a:spcPct val="120000"/>
              </a:lnSpc>
              <a:buFontTx/>
              <a:buNone/>
            </a:pPr>
            <a:r>
              <a:rPr lang="zh-CN" altLang="en-US" sz="2000" b="1" smtClean="0">
                <a:latin typeface="Times New Roman" pitchFamily="18" charset="0"/>
                <a:ea typeface="黑体" pitchFamily="49" charset="-122"/>
              </a:rPr>
              <a:t>运送抑制剂                无                       有                        有                         有</a:t>
            </a:r>
          </a:p>
          <a:p>
            <a:pPr eaLnBrk="1" hangingPunct="1">
              <a:lnSpc>
                <a:spcPct val="120000"/>
              </a:lnSpc>
              <a:buFontTx/>
              <a:buNone/>
            </a:pPr>
            <a:r>
              <a:rPr lang="zh-CN" altLang="en-US" sz="2000" b="1" smtClean="0">
                <a:latin typeface="Times New Roman" pitchFamily="18" charset="0"/>
                <a:ea typeface="黑体" pitchFamily="49" charset="-122"/>
              </a:rPr>
              <a:t>运送对象举例     </a:t>
            </a:r>
            <a:r>
              <a:rPr lang="en-US" altLang="zh-CN" sz="2000" b="1" smtClean="0">
                <a:latin typeface="Times New Roman" pitchFamily="18" charset="0"/>
                <a:ea typeface="黑体" pitchFamily="49" charset="-122"/>
              </a:rPr>
              <a:t>H</a:t>
            </a:r>
            <a:r>
              <a:rPr lang="en-US" altLang="zh-CN" sz="2000" b="1" baseline="-25000" smtClean="0">
                <a:latin typeface="Times New Roman" pitchFamily="18" charset="0"/>
                <a:ea typeface="黑体" pitchFamily="49" charset="-122"/>
              </a:rPr>
              <a:t>2</a:t>
            </a:r>
            <a:r>
              <a:rPr lang="en-US" altLang="zh-CN" sz="2000" b="1" smtClean="0">
                <a:latin typeface="Times New Roman" pitchFamily="18" charset="0"/>
                <a:ea typeface="黑体" pitchFamily="49" charset="-122"/>
              </a:rPr>
              <a:t>O.CO</a:t>
            </a:r>
            <a:r>
              <a:rPr lang="en-US" altLang="zh-CN" sz="2000" b="1" baseline="-25000" smtClean="0">
                <a:latin typeface="Times New Roman" pitchFamily="18" charset="0"/>
                <a:ea typeface="黑体" pitchFamily="49" charset="-122"/>
              </a:rPr>
              <a:t>2</a:t>
            </a:r>
            <a:r>
              <a:rPr lang="en-US" altLang="zh-CN" sz="2000" b="1" smtClean="0">
                <a:latin typeface="Times New Roman" pitchFamily="18" charset="0"/>
                <a:ea typeface="黑体" pitchFamily="49" charset="-122"/>
              </a:rPr>
              <a:t>.O</a:t>
            </a:r>
            <a:r>
              <a:rPr lang="en-US" altLang="zh-CN" sz="2000" b="1" baseline="-25000" smtClean="0">
                <a:latin typeface="Times New Roman" pitchFamily="18" charset="0"/>
                <a:ea typeface="黑体" pitchFamily="49" charset="-122"/>
              </a:rPr>
              <a:t>2</a:t>
            </a:r>
            <a:r>
              <a:rPr lang="en-US" altLang="zh-CN" sz="2000" b="1" smtClean="0">
                <a:latin typeface="Times New Roman" pitchFamily="18" charset="0"/>
                <a:ea typeface="黑体" pitchFamily="49" charset="-122"/>
              </a:rPr>
              <a:t>.      SO</a:t>
            </a:r>
            <a:r>
              <a:rPr lang="en-US" altLang="zh-CN" sz="2000" b="1" baseline="-25000" smtClean="0">
                <a:latin typeface="Times New Roman" pitchFamily="18" charset="0"/>
                <a:ea typeface="黑体" pitchFamily="49" charset="-122"/>
              </a:rPr>
              <a:t>4</a:t>
            </a:r>
            <a:r>
              <a:rPr lang="en-US" altLang="zh-CN" sz="2000" b="1" baseline="30000" smtClean="0">
                <a:latin typeface="Times New Roman" pitchFamily="18" charset="0"/>
                <a:ea typeface="黑体" pitchFamily="49" charset="-122"/>
              </a:rPr>
              <a:t>2 -.</a:t>
            </a:r>
            <a:r>
              <a:rPr lang="en-US" altLang="zh-CN" sz="2000" b="1" smtClean="0">
                <a:latin typeface="Times New Roman" pitchFamily="18" charset="0"/>
                <a:ea typeface="黑体" pitchFamily="49" charset="-122"/>
              </a:rPr>
              <a:t>PO</a:t>
            </a:r>
            <a:r>
              <a:rPr lang="en-US" altLang="zh-CN" sz="2000" b="1" baseline="-25000" smtClean="0">
                <a:latin typeface="Times New Roman" pitchFamily="18" charset="0"/>
                <a:ea typeface="黑体" pitchFamily="49" charset="-122"/>
              </a:rPr>
              <a:t>4</a:t>
            </a:r>
            <a:r>
              <a:rPr lang="en-US" altLang="zh-CN" sz="2000" b="1" smtClean="0">
                <a:latin typeface="Times New Roman" pitchFamily="18" charset="0"/>
                <a:ea typeface="黑体" pitchFamily="49" charset="-122"/>
              </a:rPr>
              <a:t> </a:t>
            </a:r>
            <a:r>
              <a:rPr lang="en-US" altLang="zh-CN" sz="2000" b="1" baseline="30000" smtClean="0">
                <a:latin typeface="Times New Roman" pitchFamily="18" charset="0"/>
                <a:ea typeface="黑体" pitchFamily="49" charset="-122"/>
              </a:rPr>
              <a:t>3-</a:t>
            </a:r>
            <a:r>
              <a:rPr lang="en-US" altLang="zh-CN" sz="2000" b="1" smtClean="0">
                <a:latin typeface="Times New Roman" pitchFamily="18" charset="0"/>
                <a:ea typeface="黑体" pitchFamily="49" charset="-122"/>
              </a:rPr>
              <a:t>.   </a:t>
            </a:r>
            <a:r>
              <a:rPr lang="zh-CN" altLang="en-US" sz="2000" b="1" smtClean="0">
                <a:latin typeface="Times New Roman" pitchFamily="18" charset="0"/>
                <a:ea typeface="黑体" pitchFamily="49" charset="-122"/>
              </a:rPr>
              <a:t>氨基酸</a:t>
            </a:r>
            <a:r>
              <a:rPr lang="en-US" altLang="zh-CN" sz="2000" b="1" smtClean="0">
                <a:latin typeface="Times New Roman" pitchFamily="18" charset="0"/>
                <a:ea typeface="黑体" pitchFamily="49" charset="-122"/>
              </a:rPr>
              <a:t>.</a:t>
            </a:r>
            <a:r>
              <a:rPr lang="zh-CN" altLang="en-US" sz="2000" b="1" smtClean="0">
                <a:latin typeface="Times New Roman" pitchFamily="18" charset="0"/>
                <a:ea typeface="黑体" pitchFamily="49" charset="-122"/>
              </a:rPr>
              <a:t>乳糖、    葡萄糖</a:t>
            </a:r>
            <a:r>
              <a:rPr lang="en-US" altLang="zh-CN" sz="2000" b="1" smtClean="0">
                <a:latin typeface="Times New Roman" pitchFamily="18" charset="0"/>
                <a:ea typeface="黑体" pitchFamily="49" charset="-122"/>
              </a:rPr>
              <a:t>.</a:t>
            </a:r>
            <a:r>
              <a:rPr lang="zh-CN" altLang="en-US" sz="2000" b="1" smtClean="0">
                <a:latin typeface="Times New Roman" pitchFamily="18" charset="0"/>
                <a:ea typeface="黑体" pitchFamily="49" charset="-122"/>
              </a:rPr>
              <a:t>果糖等</a:t>
            </a:r>
          </a:p>
          <a:p>
            <a:pPr eaLnBrk="1" hangingPunct="1">
              <a:lnSpc>
                <a:spcPct val="80000"/>
              </a:lnSpc>
              <a:buFontTx/>
              <a:buNone/>
            </a:pPr>
            <a:r>
              <a:rPr lang="zh-CN" altLang="en-US" sz="2000" b="1" smtClean="0">
                <a:latin typeface="Times New Roman" pitchFamily="18" charset="0"/>
                <a:ea typeface="黑体" pitchFamily="49" charset="-122"/>
              </a:rPr>
              <a:t>                            乙醇</a:t>
            </a:r>
            <a:r>
              <a:rPr lang="en-US" altLang="zh-CN" sz="2000" b="1" smtClean="0">
                <a:latin typeface="Times New Roman" pitchFamily="18" charset="0"/>
                <a:ea typeface="黑体" pitchFamily="49" charset="-122"/>
              </a:rPr>
              <a:t>.</a:t>
            </a:r>
            <a:r>
              <a:rPr lang="zh-CN" altLang="en-US" sz="2000" b="1" smtClean="0">
                <a:latin typeface="Times New Roman" pitchFamily="18" charset="0"/>
                <a:ea typeface="黑体" pitchFamily="49" charset="-122"/>
              </a:rPr>
              <a:t>盐类等       糖</a:t>
            </a:r>
            <a:r>
              <a:rPr lang="en-US" altLang="zh-CN" sz="2000" b="1" smtClean="0">
                <a:latin typeface="Times New Roman" pitchFamily="18" charset="0"/>
                <a:ea typeface="黑体" pitchFamily="49" charset="-122"/>
              </a:rPr>
              <a:t>(</a:t>
            </a:r>
            <a:r>
              <a:rPr lang="zh-CN" altLang="en-US" sz="1600" b="1" smtClean="0">
                <a:latin typeface="Times New Roman" pitchFamily="18" charset="0"/>
                <a:ea typeface="黑体" pitchFamily="49" charset="-122"/>
              </a:rPr>
              <a:t>真核生物</a:t>
            </a:r>
            <a:r>
              <a:rPr lang="en-US" altLang="zh-CN" sz="2000" b="1" smtClean="0">
                <a:latin typeface="Times New Roman" pitchFamily="18" charset="0"/>
                <a:ea typeface="黑体" pitchFamily="49" charset="-122"/>
              </a:rPr>
              <a:t>)     Na</a:t>
            </a:r>
            <a:r>
              <a:rPr lang="en-US" altLang="zh-CN" sz="2000" b="1" baseline="30000" smtClean="0">
                <a:latin typeface="Times New Roman" pitchFamily="18" charset="0"/>
                <a:ea typeface="黑体" pitchFamily="49" charset="-122"/>
              </a:rPr>
              <a:t>+</a:t>
            </a:r>
            <a:r>
              <a:rPr lang="en-US" altLang="zh-CN" sz="2000" b="1" smtClean="0">
                <a:latin typeface="Times New Roman" pitchFamily="18" charset="0"/>
                <a:ea typeface="黑体" pitchFamily="49" charset="-122"/>
              </a:rPr>
              <a:t>.Ca</a:t>
            </a:r>
            <a:r>
              <a:rPr lang="en-US" altLang="zh-CN" sz="2000" b="1" baseline="30000" smtClean="0">
                <a:latin typeface="Times New Roman" pitchFamily="18" charset="0"/>
                <a:ea typeface="黑体" pitchFamily="49" charset="-122"/>
              </a:rPr>
              <a:t>+</a:t>
            </a:r>
            <a:r>
              <a:rPr lang="zh-CN" altLang="en-US" sz="2000" b="1" smtClean="0">
                <a:latin typeface="Times New Roman" pitchFamily="18" charset="0"/>
                <a:ea typeface="黑体" pitchFamily="49" charset="-122"/>
              </a:rPr>
              <a:t>等离        嘌呤</a:t>
            </a:r>
            <a:r>
              <a:rPr lang="en-US" altLang="zh-CN" sz="2000" b="1" smtClean="0">
                <a:latin typeface="Times New Roman" pitchFamily="18" charset="0"/>
                <a:ea typeface="黑体" pitchFamily="49" charset="-122"/>
              </a:rPr>
              <a:t>.</a:t>
            </a:r>
            <a:r>
              <a:rPr lang="zh-CN" altLang="en-US" sz="2000" b="1" smtClean="0">
                <a:latin typeface="Times New Roman" pitchFamily="18" charset="0"/>
                <a:ea typeface="黑体" pitchFamily="49" charset="-122"/>
              </a:rPr>
              <a:t>核苷</a:t>
            </a:r>
            <a:r>
              <a:rPr lang="en-US" altLang="zh-CN" sz="2000" b="1" smtClean="0">
                <a:latin typeface="Times New Roman" pitchFamily="18" charset="0"/>
                <a:ea typeface="黑体" pitchFamily="49" charset="-122"/>
              </a:rPr>
              <a:t>.</a:t>
            </a:r>
            <a:r>
              <a:rPr lang="zh-CN" altLang="en-US" sz="2000" b="1" smtClean="0">
                <a:latin typeface="Times New Roman" pitchFamily="18" charset="0"/>
                <a:ea typeface="黑体" pitchFamily="49" charset="-122"/>
              </a:rPr>
              <a:t>脂肪</a:t>
            </a:r>
          </a:p>
        </p:txBody>
      </p:sp>
      <p:sp>
        <p:nvSpPr>
          <p:cNvPr id="46084" name="Line 4"/>
          <p:cNvSpPr>
            <a:spLocks noChangeShapeType="1"/>
          </p:cNvSpPr>
          <p:nvPr/>
        </p:nvSpPr>
        <p:spPr bwMode="auto">
          <a:xfrm>
            <a:off x="179388" y="836613"/>
            <a:ext cx="8763000" cy="0"/>
          </a:xfrm>
          <a:prstGeom prst="line">
            <a:avLst/>
          </a:prstGeom>
          <a:noFill/>
          <a:ln w="57150" cmpd="thickThin">
            <a:solidFill>
              <a:schemeClr val="accent2"/>
            </a:solidFill>
            <a:round/>
            <a:headEnd/>
            <a:tailEnd/>
          </a:ln>
        </p:spPr>
        <p:txBody>
          <a:bodyPr wrap="none" anchor="ctr"/>
          <a:lstStyle/>
          <a:p>
            <a:endParaRPr lang="zh-CN" altLang="en-US"/>
          </a:p>
        </p:txBody>
      </p:sp>
      <p:sp>
        <p:nvSpPr>
          <p:cNvPr id="46085" name="Line 5"/>
          <p:cNvSpPr>
            <a:spLocks noChangeShapeType="1"/>
          </p:cNvSpPr>
          <p:nvPr/>
        </p:nvSpPr>
        <p:spPr bwMode="auto">
          <a:xfrm flipV="1">
            <a:off x="179388" y="6597650"/>
            <a:ext cx="8763000" cy="0"/>
          </a:xfrm>
          <a:prstGeom prst="line">
            <a:avLst/>
          </a:prstGeom>
          <a:noFill/>
          <a:ln w="57150" cmpd="thinThick">
            <a:solidFill>
              <a:schemeClr val="accent2"/>
            </a:solidFill>
            <a:round/>
            <a:headEnd/>
            <a:tailEnd/>
          </a:ln>
        </p:spPr>
        <p:txBody>
          <a:bodyPr wrap="none" anchor="ctr"/>
          <a:lstStyle/>
          <a:p>
            <a:endParaRPr lang="zh-CN" altLang="en-US"/>
          </a:p>
        </p:txBody>
      </p:sp>
      <p:sp>
        <p:nvSpPr>
          <p:cNvPr id="46086" name="Line 6"/>
          <p:cNvSpPr>
            <a:spLocks noChangeShapeType="1"/>
          </p:cNvSpPr>
          <p:nvPr/>
        </p:nvSpPr>
        <p:spPr bwMode="auto">
          <a:xfrm>
            <a:off x="179388" y="1412875"/>
            <a:ext cx="8763000" cy="0"/>
          </a:xfrm>
          <a:prstGeom prst="line">
            <a:avLst/>
          </a:prstGeom>
          <a:noFill/>
          <a:ln w="9525">
            <a:solidFill>
              <a:schemeClr val="accent2"/>
            </a:solidFill>
            <a:round/>
            <a:headEnd/>
            <a:tailEnd/>
          </a:ln>
        </p:spPr>
        <p:txBody>
          <a:bodyPr wrap="none" anchor="ctr"/>
          <a:lstStyle/>
          <a:p>
            <a:endParaRPr lang="zh-CN" altLang="en-US"/>
          </a:p>
        </p:txBody>
      </p:sp>
      <p:sp>
        <p:nvSpPr>
          <p:cNvPr id="7" name="Text Box 2"/>
          <p:cNvSpPr txBox="1">
            <a:spLocks noChangeArrowheads="1"/>
          </p:cNvSpPr>
          <p:nvPr/>
        </p:nvSpPr>
        <p:spPr bwMode="auto">
          <a:xfrm>
            <a:off x="4500562" y="-24"/>
            <a:ext cx="459292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第三节 营养物质进入微生物细胞</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2357422" y="214290"/>
            <a:ext cx="5129930" cy="486287"/>
          </a:xfrm>
          <a:prstGeom prst="rect">
            <a:avLst/>
          </a:prstGeom>
          <a:noFill/>
          <a:ln w="9525">
            <a:noFill/>
            <a:miter lim="800000"/>
            <a:headEnd/>
            <a:tailEnd/>
          </a:ln>
        </p:spPr>
        <p:txBody>
          <a:bodyPr wrap="none">
            <a:spAutoFit/>
          </a:bodyPr>
          <a:lstStyle/>
          <a:p>
            <a:pPr>
              <a:lnSpc>
                <a:spcPct val="80000"/>
              </a:lnSpc>
              <a:spcBef>
                <a:spcPct val="20000"/>
              </a:spcBef>
            </a:pPr>
            <a:r>
              <a:rPr lang="zh-CN" altLang="en-US" sz="3200" b="1" dirty="0">
                <a:solidFill>
                  <a:srgbClr val="0000FF"/>
                </a:solidFill>
                <a:latin typeface="黑体" pitchFamily="49" charset="-122"/>
              </a:rPr>
              <a:t>第一节  微生物</a:t>
            </a:r>
            <a:r>
              <a:rPr lang="zh-CN" altLang="en-US" sz="3200" b="1" dirty="0" smtClean="0">
                <a:solidFill>
                  <a:srgbClr val="0000FF"/>
                </a:solidFill>
                <a:latin typeface="黑体" pitchFamily="49" charset="-122"/>
              </a:rPr>
              <a:t>的营养要求</a:t>
            </a:r>
            <a:endParaRPr lang="zh-CN" altLang="en-US" sz="3200" b="1" dirty="0">
              <a:solidFill>
                <a:srgbClr val="0000FF"/>
              </a:solidFill>
              <a:latin typeface="黑体" pitchFamily="49" charset="-122"/>
            </a:endParaRPr>
          </a:p>
        </p:txBody>
      </p:sp>
      <p:sp>
        <p:nvSpPr>
          <p:cNvPr id="10243" name="Text Box 3"/>
          <p:cNvSpPr txBox="1">
            <a:spLocks noChangeArrowheads="1"/>
          </p:cNvSpPr>
          <p:nvPr/>
        </p:nvSpPr>
        <p:spPr bwMode="auto">
          <a:xfrm>
            <a:off x="642910" y="928670"/>
            <a:ext cx="4873450" cy="523220"/>
          </a:xfrm>
          <a:prstGeom prst="rect">
            <a:avLst/>
          </a:prstGeom>
          <a:noFill/>
          <a:ln w="9525">
            <a:noFill/>
            <a:miter lim="800000"/>
            <a:headEnd/>
            <a:tailEnd/>
          </a:ln>
        </p:spPr>
        <p:txBody>
          <a:bodyPr wrap="none">
            <a:spAutoFit/>
          </a:bodyPr>
          <a:lstStyle/>
          <a:p>
            <a:r>
              <a:rPr lang="zh-CN" altLang="en-US" sz="2800" b="1" dirty="0" smtClean="0">
                <a:solidFill>
                  <a:srgbClr val="0000FF"/>
                </a:solidFill>
              </a:rPr>
              <a:t>一、微生物</a:t>
            </a:r>
            <a:r>
              <a:rPr lang="zh-CN" altLang="en-US" sz="2800" b="1" dirty="0">
                <a:solidFill>
                  <a:srgbClr val="0000FF"/>
                </a:solidFill>
              </a:rPr>
              <a:t>细胞的化学</a:t>
            </a:r>
            <a:r>
              <a:rPr lang="zh-CN" altLang="en-US" sz="2800" b="1" dirty="0" smtClean="0">
                <a:solidFill>
                  <a:srgbClr val="0000FF"/>
                </a:solidFill>
              </a:rPr>
              <a:t>组成：</a:t>
            </a:r>
            <a:endParaRPr lang="zh-CN" altLang="en-US" sz="2800" b="1" dirty="0">
              <a:solidFill>
                <a:srgbClr val="0000FF"/>
              </a:solidFill>
            </a:endParaRPr>
          </a:p>
        </p:txBody>
      </p:sp>
      <p:sp>
        <p:nvSpPr>
          <p:cNvPr id="8196" name="Text Box 4"/>
          <p:cNvSpPr txBox="1">
            <a:spLocks noChangeArrowheads="1"/>
          </p:cNvSpPr>
          <p:nvPr/>
        </p:nvSpPr>
        <p:spPr bwMode="auto">
          <a:xfrm>
            <a:off x="666750" y="2219325"/>
            <a:ext cx="2348720" cy="954107"/>
          </a:xfrm>
          <a:prstGeom prst="rect">
            <a:avLst/>
          </a:prstGeom>
          <a:noFill/>
          <a:ln w="9525">
            <a:noFill/>
            <a:miter lim="800000"/>
            <a:headEnd/>
            <a:tailEnd/>
          </a:ln>
        </p:spPr>
        <p:txBody>
          <a:bodyPr wrap="none">
            <a:spAutoFit/>
          </a:bodyPr>
          <a:lstStyle/>
          <a:p>
            <a:r>
              <a:rPr lang="zh-CN" altLang="en-US" sz="2800" b="1" dirty="0">
                <a:solidFill>
                  <a:srgbClr val="0000FF"/>
                </a:solidFill>
              </a:rPr>
              <a:t>微生物</a:t>
            </a:r>
            <a:r>
              <a:rPr lang="zh-CN" altLang="en-US" sz="2800" b="1" dirty="0" smtClean="0">
                <a:solidFill>
                  <a:srgbClr val="0000FF"/>
                </a:solidFill>
              </a:rPr>
              <a:t>细胞</a:t>
            </a:r>
            <a:endParaRPr lang="en-US" altLang="zh-CN" sz="2800" b="1" dirty="0" smtClean="0">
              <a:solidFill>
                <a:srgbClr val="0000FF"/>
              </a:solidFill>
            </a:endParaRPr>
          </a:p>
          <a:p>
            <a:r>
              <a:rPr lang="zh-CN" altLang="en-US" sz="2800" b="1" dirty="0" smtClean="0">
                <a:solidFill>
                  <a:srgbClr val="0000FF"/>
                </a:solidFill>
              </a:rPr>
              <a:t>（物质组成）</a:t>
            </a:r>
            <a:endParaRPr lang="zh-CN" altLang="en-US" sz="2800" b="1" dirty="0">
              <a:solidFill>
                <a:srgbClr val="0000FF"/>
              </a:solidFill>
            </a:endParaRPr>
          </a:p>
        </p:txBody>
      </p:sp>
      <p:sp>
        <p:nvSpPr>
          <p:cNvPr id="8197" name="AutoShape 5"/>
          <p:cNvSpPr>
            <a:spLocks/>
          </p:cNvSpPr>
          <p:nvPr/>
        </p:nvSpPr>
        <p:spPr bwMode="auto">
          <a:xfrm>
            <a:off x="2647950" y="1787525"/>
            <a:ext cx="311150" cy="1439863"/>
          </a:xfrm>
          <a:prstGeom prst="leftBrace">
            <a:avLst>
              <a:gd name="adj1" fmla="val 38563"/>
              <a:gd name="adj2" fmla="val 50000"/>
            </a:avLst>
          </a:prstGeom>
          <a:noFill/>
          <a:ln w="50800">
            <a:solidFill>
              <a:srgbClr val="0000FF"/>
            </a:solidFill>
            <a:round/>
            <a:headEnd/>
            <a:tailEnd/>
          </a:ln>
        </p:spPr>
        <p:txBody>
          <a:bodyPr anchor="ctr"/>
          <a:lstStyle/>
          <a:p>
            <a:pPr algn="ctr" eaLnBrk="0" hangingPunct="0"/>
            <a:endParaRPr lang="zh-CN" altLang="en-US" sz="2800" dirty="0">
              <a:solidFill>
                <a:srgbClr val="0000FF"/>
              </a:solidFill>
              <a:ea typeface="宋体" pitchFamily="2" charset="-122"/>
            </a:endParaRPr>
          </a:p>
        </p:txBody>
      </p:sp>
      <p:sp>
        <p:nvSpPr>
          <p:cNvPr id="8198" name="Text Box 6"/>
          <p:cNvSpPr txBox="1">
            <a:spLocks noChangeArrowheads="1"/>
          </p:cNvSpPr>
          <p:nvPr/>
        </p:nvSpPr>
        <p:spPr bwMode="auto">
          <a:xfrm>
            <a:off x="2916238" y="1700213"/>
            <a:ext cx="2117725" cy="457200"/>
          </a:xfrm>
          <a:prstGeom prst="rect">
            <a:avLst/>
          </a:prstGeom>
          <a:noFill/>
          <a:ln w="9525">
            <a:noFill/>
            <a:miter lim="800000"/>
            <a:headEnd/>
            <a:tailEnd/>
          </a:ln>
        </p:spPr>
        <p:txBody>
          <a:bodyPr wrap="none">
            <a:spAutoFit/>
          </a:bodyPr>
          <a:lstStyle/>
          <a:p>
            <a:r>
              <a:rPr lang="zh-CN" altLang="en-US" sz="2400" b="1" dirty="0"/>
              <a:t>水：</a:t>
            </a:r>
            <a:r>
              <a:rPr lang="en-US" altLang="zh-CN" sz="2400" b="1" dirty="0"/>
              <a:t>70%-90%</a:t>
            </a:r>
          </a:p>
        </p:txBody>
      </p:sp>
      <p:sp>
        <p:nvSpPr>
          <p:cNvPr id="8199" name="Text Box 7"/>
          <p:cNvSpPr txBox="1">
            <a:spLocks noChangeArrowheads="1"/>
          </p:cNvSpPr>
          <p:nvPr/>
        </p:nvSpPr>
        <p:spPr bwMode="auto">
          <a:xfrm>
            <a:off x="2843213" y="2843213"/>
            <a:ext cx="1103312" cy="457200"/>
          </a:xfrm>
          <a:prstGeom prst="rect">
            <a:avLst/>
          </a:prstGeom>
          <a:noFill/>
          <a:ln w="9525">
            <a:noFill/>
            <a:miter lim="800000"/>
            <a:headEnd/>
            <a:tailEnd/>
          </a:ln>
        </p:spPr>
        <p:txBody>
          <a:bodyPr wrap="none">
            <a:spAutoFit/>
          </a:bodyPr>
          <a:lstStyle/>
          <a:p>
            <a:r>
              <a:rPr lang="zh-CN" altLang="en-US" sz="2400" b="1"/>
              <a:t>干物质</a:t>
            </a:r>
          </a:p>
        </p:txBody>
      </p:sp>
      <p:sp>
        <p:nvSpPr>
          <p:cNvPr id="8200" name="AutoShape 8"/>
          <p:cNvSpPr>
            <a:spLocks/>
          </p:cNvSpPr>
          <p:nvPr/>
        </p:nvSpPr>
        <p:spPr bwMode="auto">
          <a:xfrm>
            <a:off x="3979863" y="2789238"/>
            <a:ext cx="234950" cy="592137"/>
          </a:xfrm>
          <a:prstGeom prst="leftBrace">
            <a:avLst>
              <a:gd name="adj1" fmla="val 21002"/>
              <a:gd name="adj2" fmla="val 50000"/>
            </a:avLst>
          </a:prstGeom>
          <a:noFill/>
          <a:ln w="50800">
            <a:solidFill>
              <a:srgbClr val="0000FF"/>
            </a:solidFill>
            <a:round/>
            <a:headEnd/>
            <a:tailEnd/>
          </a:ln>
        </p:spPr>
        <p:txBody>
          <a:bodyPr anchor="ctr">
            <a:spAutoFit/>
          </a:bodyPr>
          <a:lstStyle/>
          <a:p>
            <a:pPr algn="ctr" eaLnBrk="0" hangingPunct="0"/>
            <a:endParaRPr lang="zh-CN" altLang="en-US" sz="2800">
              <a:ea typeface="宋体" pitchFamily="2" charset="-122"/>
            </a:endParaRPr>
          </a:p>
        </p:txBody>
      </p:sp>
      <p:sp>
        <p:nvSpPr>
          <p:cNvPr id="8201" name="Text Box 9"/>
          <p:cNvSpPr txBox="1">
            <a:spLocks noChangeArrowheads="1"/>
          </p:cNvSpPr>
          <p:nvPr/>
        </p:nvSpPr>
        <p:spPr bwMode="auto">
          <a:xfrm>
            <a:off x="4143375" y="3094038"/>
            <a:ext cx="5000625" cy="830997"/>
          </a:xfrm>
          <a:prstGeom prst="rect">
            <a:avLst/>
          </a:prstGeom>
          <a:noFill/>
          <a:ln w="9525">
            <a:noFill/>
            <a:miter lim="800000"/>
            <a:headEnd/>
            <a:tailEnd/>
          </a:ln>
        </p:spPr>
        <p:txBody>
          <a:bodyPr>
            <a:spAutoFit/>
          </a:bodyPr>
          <a:lstStyle/>
          <a:p>
            <a:r>
              <a:rPr lang="zh-CN" altLang="en-US" sz="2400" b="1" dirty="0"/>
              <a:t>有机物：</a:t>
            </a:r>
            <a:r>
              <a:rPr lang="zh-CN" altLang="en-US" sz="2400" b="1" dirty="0">
                <a:solidFill>
                  <a:srgbClr val="0000FF"/>
                </a:solidFill>
              </a:rPr>
              <a:t>蛋白质、多糖、脂类、    </a:t>
            </a:r>
          </a:p>
          <a:p>
            <a:r>
              <a:rPr lang="zh-CN" altLang="en-US" sz="2400" b="1" dirty="0">
                <a:solidFill>
                  <a:srgbClr val="0000FF"/>
                </a:solidFill>
              </a:rPr>
              <a:t>                 核酸</a:t>
            </a:r>
            <a:r>
              <a:rPr lang="zh-CN" altLang="en-US" sz="2400" b="1" dirty="0">
                <a:solidFill>
                  <a:schemeClr val="accent2"/>
                </a:solidFill>
              </a:rPr>
              <a:t>、</a:t>
            </a:r>
            <a:r>
              <a:rPr lang="zh-CN" altLang="en-US" sz="2000" b="1" dirty="0"/>
              <a:t>维生素等及其降解产物</a:t>
            </a:r>
            <a:endParaRPr lang="zh-CN" altLang="en-US" sz="2400" b="1" dirty="0"/>
          </a:p>
        </p:txBody>
      </p:sp>
      <p:sp>
        <p:nvSpPr>
          <p:cNvPr id="8202" name="Text Box 10"/>
          <p:cNvSpPr txBox="1">
            <a:spLocks noChangeArrowheads="1"/>
          </p:cNvSpPr>
          <p:nvPr/>
        </p:nvSpPr>
        <p:spPr bwMode="auto">
          <a:xfrm>
            <a:off x="4070350" y="2565400"/>
            <a:ext cx="2098675" cy="457200"/>
          </a:xfrm>
          <a:prstGeom prst="rect">
            <a:avLst/>
          </a:prstGeom>
          <a:noFill/>
          <a:ln w="9525">
            <a:noFill/>
            <a:miter lim="800000"/>
            <a:headEnd/>
            <a:tailEnd/>
          </a:ln>
        </p:spPr>
        <p:txBody>
          <a:bodyPr wrap="none">
            <a:spAutoFit/>
          </a:bodyPr>
          <a:lstStyle/>
          <a:p>
            <a:r>
              <a:rPr lang="zh-CN" altLang="en-US" sz="2400"/>
              <a:t> </a:t>
            </a:r>
            <a:r>
              <a:rPr lang="zh-CN" altLang="en-US" sz="2400" b="1"/>
              <a:t>无机物（盐）</a:t>
            </a:r>
          </a:p>
        </p:txBody>
      </p:sp>
      <p:pic>
        <p:nvPicPr>
          <p:cNvPr id="156673" name="Picture 1"/>
          <p:cNvPicPr>
            <a:picLocks noChangeAspect="1" noChangeArrowheads="1"/>
          </p:cNvPicPr>
          <p:nvPr/>
        </p:nvPicPr>
        <p:blipFill>
          <a:blip r:embed="rId2"/>
          <a:srcRect/>
          <a:stretch>
            <a:fillRect/>
          </a:stretch>
        </p:blipFill>
        <p:spPr bwMode="auto">
          <a:xfrm>
            <a:off x="142844" y="3857652"/>
            <a:ext cx="5579701" cy="292893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0-#ppt_w/2"/>
                                          </p:val>
                                        </p:tav>
                                        <p:tav tm="100000">
                                          <p:val>
                                            <p:strVal val="#ppt_x"/>
                                          </p:val>
                                        </p:tav>
                                      </p:tavLst>
                                    </p:anim>
                                    <p:anim calcmode="lin" valueType="num">
                                      <p:cBhvr additive="base">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7"/>
                                        </p:tgtEl>
                                        <p:attrNameLst>
                                          <p:attrName>style.visibility</p:attrName>
                                        </p:attrNameLst>
                                      </p:cBhvr>
                                      <p:to>
                                        <p:strVal val="visible"/>
                                      </p:to>
                                    </p:set>
                                    <p:anim calcmode="lin" valueType="num">
                                      <p:cBhvr additive="base">
                                        <p:cTn id="13" dur="500" fill="hold"/>
                                        <p:tgtEl>
                                          <p:spTgt spid="8197"/>
                                        </p:tgtEl>
                                        <p:attrNameLst>
                                          <p:attrName>ppt_x</p:attrName>
                                        </p:attrNameLst>
                                      </p:cBhvr>
                                      <p:tavLst>
                                        <p:tav tm="0">
                                          <p:val>
                                            <p:strVal val="#ppt_x"/>
                                          </p:val>
                                        </p:tav>
                                        <p:tav tm="100000">
                                          <p:val>
                                            <p:strVal val="#ppt_x"/>
                                          </p:val>
                                        </p:tav>
                                      </p:tavLst>
                                    </p:anim>
                                    <p:anim calcmode="lin" valueType="num">
                                      <p:cBhvr additive="base">
                                        <p:cTn id="14" dur="500" fill="hold"/>
                                        <p:tgtEl>
                                          <p:spTgt spid="819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8198"/>
                                        </p:tgtEl>
                                        <p:attrNameLst>
                                          <p:attrName>style.visibility</p:attrName>
                                        </p:attrNameLst>
                                      </p:cBhvr>
                                      <p:to>
                                        <p:strVal val="visible"/>
                                      </p:to>
                                    </p:set>
                                    <p:anim calcmode="lin" valueType="num">
                                      <p:cBhvr additive="base">
                                        <p:cTn id="18" dur="500" fill="hold"/>
                                        <p:tgtEl>
                                          <p:spTgt spid="8198"/>
                                        </p:tgtEl>
                                        <p:attrNameLst>
                                          <p:attrName>ppt_x</p:attrName>
                                        </p:attrNameLst>
                                      </p:cBhvr>
                                      <p:tavLst>
                                        <p:tav tm="0">
                                          <p:val>
                                            <p:strVal val="0-#ppt_w/2"/>
                                          </p:val>
                                        </p:tav>
                                        <p:tav tm="100000">
                                          <p:val>
                                            <p:strVal val="#ppt_x"/>
                                          </p:val>
                                        </p:tav>
                                      </p:tavLst>
                                    </p:anim>
                                    <p:anim calcmode="lin" valueType="num">
                                      <p:cBhvr additive="base">
                                        <p:cTn id="19" dur="500" fill="hold"/>
                                        <p:tgtEl>
                                          <p:spTgt spid="8198"/>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1" fill="hold" grpId="0" nodeType="afterEffect">
                                  <p:stCondLst>
                                    <p:cond delay="0"/>
                                  </p:stCondLst>
                                  <p:childTnLst>
                                    <p:set>
                                      <p:cBhvr>
                                        <p:cTn id="22" dur="1" fill="hold">
                                          <p:stCondLst>
                                            <p:cond delay="0"/>
                                          </p:stCondLst>
                                        </p:cTn>
                                        <p:tgtEl>
                                          <p:spTgt spid="8199"/>
                                        </p:tgtEl>
                                        <p:attrNameLst>
                                          <p:attrName>style.visibility</p:attrName>
                                        </p:attrNameLst>
                                      </p:cBhvr>
                                      <p:to>
                                        <p:strVal val="visible"/>
                                      </p:to>
                                    </p:set>
                                    <p:anim calcmode="lin" valueType="num">
                                      <p:cBhvr additive="base">
                                        <p:cTn id="23" dur="500" fill="hold"/>
                                        <p:tgtEl>
                                          <p:spTgt spid="8199"/>
                                        </p:tgtEl>
                                        <p:attrNameLst>
                                          <p:attrName>ppt_x</p:attrName>
                                        </p:attrNameLst>
                                      </p:cBhvr>
                                      <p:tavLst>
                                        <p:tav tm="0">
                                          <p:val>
                                            <p:strVal val="#ppt_x"/>
                                          </p:val>
                                        </p:tav>
                                        <p:tav tm="100000">
                                          <p:val>
                                            <p:strVal val="#ppt_x"/>
                                          </p:val>
                                        </p:tav>
                                      </p:tavLst>
                                    </p:anim>
                                    <p:anim calcmode="lin" valueType="num">
                                      <p:cBhvr additive="base">
                                        <p:cTn id="24" dur="500" fill="hold"/>
                                        <p:tgtEl>
                                          <p:spTgt spid="819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2" fill="hold" grpId="0" nodeType="clickEffect">
                                  <p:stCondLst>
                                    <p:cond delay="0"/>
                                  </p:stCondLst>
                                  <p:childTnLst>
                                    <p:set>
                                      <p:cBhvr>
                                        <p:cTn id="28" dur="1" fill="hold">
                                          <p:stCondLst>
                                            <p:cond delay="0"/>
                                          </p:stCondLst>
                                        </p:cTn>
                                        <p:tgtEl>
                                          <p:spTgt spid="8200"/>
                                        </p:tgtEl>
                                        <p:attrNameLst>
                                          <p:attrName>style.visibility</p:attrName>
                                        </p:attrNameLst>
                                      </p:cBhvr>
                                      <p:to>
                                        <p:strVal val="visible"/>
                                      </p:to>
                                    </p:set>
                                    <p:anim calcmode="lin" valueType="num">
                                      <p:cBhvr additive="base">
                                        <p:cTn id="29" dur="500" fill="hold"/>
                                        <p:tgtEl>
                                          <p:spTgt spid="8200"/>
                                        </p:tgtEl>
                                        <p:attrNameLst>
                                          <p:attrName>ppt_x</p:attrName>
                                        </p:attrNameLst>
                                      </p:cBhvr>
                                      <p:tavLst>
                                        <p:tav tm="0">
                                          <p:val>
                                            <p:strVal val="0-#ppt_w/2"/>
                                          </p:val>
                                        </p:tav>
                                        <p:tav tm="100000">
                                          <p:val>
                                            <p:strVal val="#ppt_x"/>
                                          </p:val>
                                        </p:tav>
                                      </p:tavLst>
                                    </p:anim>
                                    <p:anim calcmode="lin" valueType="num">
                                      <p:cBhvr additive="base">
                                        <p:cTn id="30" dur="500" fill="hold"/>
                                        <p:tgtEl>
                                          <p:spTgt spid="8200"/>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12" fill="hold" grpId="0" nodeType="afterEffect">
                                  <p:stCondLst>
                                    <p:cond delay="0"/>
                                  </p:stCondLst>
                                  <p:childTnLst>
                                    <p:set>
                                      <p:cBhvr>
                                        <p:cTn id="33" dur="1" fill="hold">
                                          <p:stCondLst>
                                            <p:cond delay="0"/>
                                          </p:stCondLst>
                                        </p:cTn>
                                        <p:tgtEl>
                                          <p:spTgt spid="8202"/>
                                        </p:tgtEl>
                                        <p:attrNameLst>
                                          <p:attrName>style.visibility</p:attrName>
                                        </p:attrNameLst>
                                      </p:cBhvr>
                                      <p:to>
                                        <p:strVal val="visible"/>
                                      </p:to>
                                    </p:set>
                                    <p:anim calcmode="lin" valueType="num">
                                      <p:cBhvr additive="base">
                                        <p:cTn id="34" dur="500" fill="hold"/>
                                        <p:tgtEl>
                                          <p:spTgt spid="8202"/>
                                        </p:tgtEl>
                                        <p:attrNameLst>
                                          <p:attrName>ppt_x</p:attrName>
                                        </p:attrNameLst>
                                      </p:cBhvr>
                                      <p:tavLst>
                                        <p:tav tm="0">
                                          <p:val>
                                            <p:strVal val="0-#ppt_w/2"/>
                                          </p:val>
                                        </p:tav>
                                        <p:tav tm="100000">
                                          <p:val>
                                            <p:strVal val="#ppt_x"/>
                                          </p:val>
                                        </p:tav>
                                      </p:tavLst>
                                    </p:anim>
                                    <p:anim calcmode="lin" valueType="num">
                                      <p:cBhvr additive="base">
                                        <p:cTn id="35" dur="500" fill="hold"/>
                                        <p:tgtEl>
                                          <p:spTgt spid="8202"/>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8201"/>
                                        </p:tgtEl>
                                        <p:attrNameLst>
                                          <p:attrName>style.visibility</p:attrName>
                                        </p:attrNameLst>
                                      </p:cBhvr>
                                      <p:to>
                                        <p:strVal val="visible"/>
                                      </p:to>
                                    </p:set>
                                    <p:anim calcmode="lin" valueType="num">
                                      <p:cBhvr additive="base">
                                        <p:cTn id="39" dur="500" fill="hold"/>
                                        <p:tgtEl>
                                          <p:spTgt spid="8201"/>
                                        </p:tgtEl>
                                        <p:attrNameLst>
                                          <p:attrName>ppt_x</p:attrName>
                                        </p:attrNameLst>
                                      </p:cBhvr>
                                      <p:tavLst>
                                        <p:tav tm="0">
                                          <p:val>
                                            <p:strVal val="#ppt_x"/>
                                          </p:val>
                                        </p:tav>
                                        <p:tav tm="100000">
                                          <p:val>
                                            <p:strVal val="#ppt_x"/>
                                          </p:val>
                                        </p:tav>
                                      </p:tavLst>
                                    </p:anim>
                                    <p:anim calcmode="lin" valueType="num">
                                      <p:cBhvr additive="base">
                                        <p:cTn id="40" dur="500" fill="hold"/>
                                        <p:tgtEl>
                                          <p:spTgt spid="8201"/>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56673"/>
                                        </p:tgtEl>
                                        <p:attrNameLst>
                                          <p:attrName>style.visibility</p:attrName>
                                        </p:attrNameLst>
                                      </p:cBhvr>
                                      <p:to>
                                        <p:strVal val="visible"/>
                                      </p:to>
                                    </p:set>
                                    <p:anim calcmode="lin" valueType="num">
                                      <p:cBhvr additive="base">
                                        <p:cTn id="45" dur="500" fill="hold"/>
                                        <p:tgtEl>
                                          <p:spTgt spid="156673"/>
                                        </p:tgtEl>
                                        <p:attrNameLst>
                                          <p:attrName>ppt_x</p:attrName>
                                        </p:attrNameLst>
                                      </p:cBhvr>
                                      <p:tavLst>
                                        <p:tav tm="0">
                                          <p:val>
                                            <p:strVal val="#ppt_x"/>
                                          </p:val>
                                        </p:tav>
                                        <p:tav tm="100000">
                                          <p:val>
                                            <p:strVal val="#ppt_x"/>
                                          </p:val>
                                        </p:tav>
                                      </p:tavLst>
                                    </p:anim>
                                    <p:anim calcmode="lin" valueType="num">
                                      <p:cBhvr additive="base">
                                        <p:cTn id="46" dur="500" fill="hold"/>
                                        <p:tgtEl>
                                          <p:spTgt spid="1566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utoUpdateAnimBg="0"/>
      <p:bldP spid="8197" grpId="0" animBg="1" autoUpdateAnimBg="0"/>
      <p:bldP spid="8198" grpId="0" autoUpdateAnimBg="0"/>
      <p:bldP spid="8199" grpId="0" autoUpdateAnimBg="0"/>
      <p:bldP spid="8200" grpId="0" animBg="1" autoUpdateAnimBg="0"/>
      <p:bldP spid="8201" grpId="0" autoUpdateAnimBg="0"/>
      <p:bldP spid="8202"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304800" y="2179638"/>
            <a:ext cx="184150" cy="1311275"/>
          </a:xfrm>
          <a:prstGeom prst="rect">
            <a:avLst/>
          </a:prstGeom>
          <a:noFill/>
          <a:ln w="9525">
            <a:noFill/>
            <a:miter lim="800000"/>
            <a:headEnd/>
            <a:tailEnd/>
          </a:ln>
        </p:spPr>
        <p:txBody>
          <a:bodyPr wrap="none">
            <a:spAutoFit/>
          </a:bodyPr>
          <a:lstStyle/>
          <a:p>
            <a:endParaRPr lang="zh-CN" altLang="en-US" sz="2800">
              <a:solidFill>
                <a:schemeClr val="folHlink"/>
              </a:solidFill>
              <a:ea typeface="宋体" pitchFamily="2" charset="-122"/>
            </a:endParaRPr>
          </a:p>
          <a:p>
            <a:endParaRPr lang="zh-CN" altLang="en-US" sz="2800">
              <a:ea typeface="宋体" pitchFamily="2" charset="-122"/>
            </a:endParaRPr>
          </a:p>
          <a:p>
            <a:pPr eaLnBrk="0" hangingPunct="0"/>
            <a:endParaRPr lang="zh-CN" altLang="en-US" sz="2400">
              <a:ea typeface="宋体" pitchFamily="2" charset="-122"/>
            </a:endParaRPr>
          </a:p>
        </p:txBody>
      </p:sp>
      <p:sp>
        <p:nvSpPr>
          <p:cNvPr id="47107" name="Text Box 3"/>
          <p:cNvSpPr txBox="1">
            <a:spLocks noChangeArrowheads="1"/>
          </p:cNvSpPr>
          <p:nvPr/>
        </p:nvSpPr>
        <p:spPr bwMode="auto">
          <a:xfrm>
            <a:off x="250825" y="480996"/>
            <a:ext cx="6253163" cy="519112"/>
          </a:xfrm>
          <a:prstGeom prst="rect">
            <a:avLst/>
          </a:prstGeom>
          <a:solidFill>
            <a:srgbClr val="FFFF99"/>
          </a:solidFill>
          <a:ln w="9525">
            <a:noFill/>
            <a:miter lim="800000"/>
            <a:headEnd/>
            <a:tailEnd/>
          </a:ln>
        </p:spPr>
        <p:txBody>
          <a:bodyPr wrap="none">
            <a:spAutoFit/>
          </a:bodyPr>
          <a:lstStyle/>
          <a:p>
            <a:r>
              <a:rPr lang="zh-CN" altLang="en-US" sz="2800" b="1" dirty="0"/>
              <a:t>膜泡运输</a:t>
            </a:r>
            <a:r>
              <a:rPr lang="en-US" altLang="zh-CN" sz="2800" b="1" dirty="0"/>
              <a:t>(</a:t>
            </a:r>
            <a:r>
              <a:rPr lang="en-US" altLang="zh-CN" sz="2800" b="1" dirty="0" err="1"/>
              <a:t>memberane</a:t>
            </a:r>
            <a:r>
              <a:rPr lang="en-US" altLang="zh-CN" sz="2800" b="1" dirty="0"/>
              <a:t> vesicle transport)</a:t>
            </a:r>
          </a:p>
        </p:txBody>
      </p:sp>
      <p:sp>
        <p:nvSpPr>
          <p:cNvPr id="57348" name="Text Box 4"/>
          <p:cNvSpPr txBox="1">
            <a:spLocks noChangeArrowheads="1"/>
          </p:cNvSpPr>
          <p:nvPr/>
        </p:nvSpPr>
        <p:spPr bwMode="auto">
          <a:xfrm>
            <a:off x="395288" y="5661025"/>
            <a:ext cx="8372475" cy="909638"/>
          </a:xfrm>
          <a:prstGeom prst="rect">
            <a:avLst/>
          </a:prstGeom>
          <a:solidFill>
            <a:srgbClr val="FFFF99"/>
          </a:solidFill>
          <a:ln w="25400">
            <a:solidFill>
              <a:schemeClr val="accent2"/>
            </a:solidFill>
            <a:prstDash val="sysDot"/>
            <a:miter lim="800000"/>
            <a:headEnd/>
            <a:tailEnd/>
          </a:ln>
        </p:spPr>
        <p:txBody>
          <a:bodyPr wrap="none">
            <a:spAutoFit/>
          </a:bodyPr>
          <a:lstStyle/>
          <a:p>
            <a:r>
              <a:rPr lang="zh-CN" altLang="en-US" sz="2400" b="1"/>
              <a:t>膜泡运输主要存在于</a:t>
            </a:r>
            <a:r>
              <a:rPr lang="zh-CN" altLang="en-US" sz="2800" b="1">
                <a:solidFill>
                  <a:schemeClr val="accent2"/>
                </a:solidFill>
              </a:rPr>
              <a:t>原生动物</a:t>
            </a:r>
            <a:r>
              <a:rPr lang="zh-CN" altLang="en-US" sz="2400" b="1"/>
              <a:t>中，特别是变形虫</a:t>
            </a:r>
            <a:r>
              <a:rPr lang="en-US" altLang="zh-CN" sz="2400" b="1"/>
              <a:t>(amoeba)</a:t>
            </a:r>
            <a:r>
              <a:rPr lang="zh-CN" altLang="en-US" sz="2400" b="1"/>
              <a:t>，</a:t>
            </a:r>
          </a:p>
          <a:p>
            <a:r>
              <a:rPr lang="zh-CN" altLang="en-US" sz="2400" b="1"/>
              <a:t>为这类微生物的一种营养物质的运输方式。</a:t>
            </a:r>
          </a:p>
        </p:txBody>
      </p:sp>
      <p:pic>
        <p:nvPicPr>
          <p:cNvPr id="57349" name="Picture 5" descr="flz-f7"/>
          <p:cNvPicPr>
            <a:picLocks noChangeAspect="1" noChangeArrowheads="1"/>
          </p:cNvPicPr>
          <p:nvPr/>
        </p:nvPicPr>
        <p:blipFill>
          <a:blip r:embed="rId2" cstate="print"/>
          <a:srcRect/>
          <a:stretch>
            <a:fillRect/>
          </a:stretch>
        </p:blipFill>
        <p:spPr bwMode="auto">
          <a:xfrm>
            <a:off x="120650" y="908050"/>
            <a:ext cx="8628063" cy="4673600"/>
          </a:xfrm>
          <a:prstGeom prst="rect">
            <a:avLst/>
          </a:prstGeom>
          <a:noFill/>
          <a:ln w="9525">
            <a:noFill/>
            <a:miter lim="800000"/>
            <a:headEnd/>
            <a:tailEnd/>
          </a:ln>
        </p:spPr>
      </p:pic>
      <p:sp>
        <p:nvSpPr>
          <p:cNvPr id="57350" name="Rectangle 6"/>
          <p:cNvSpPr>
            <a:spLocks noChangeArrowheads="1"/>
          </p:cNvSpPr>
          <p:nvPr/>
        </p:nvSpPr>
        <p:spPr bwMode="auto">
          <a:xfrm>
            <a:off x="250825" y="2708275"/>
            <a:ext cx="1225550" cy="433388"/>
          </a:xfrm>
          <a:prstGeom prst="rect">
            <a:avLst/>
          </a:prstGeom>
          <a:noFill/>
          <a:ln w="25400">
            <a:solidFill>
              <a:schemeClr val="accent2"/>
            </a:solidFill>
            <a:miter lim="800000"/>
            <a:headEnd/>
            <a:tailEnd/>
          </a:ln>
        </p:spPr>
        <p:txBody>
          <a:bodyPr wrap="none" anchor="ctr"/>
          <a:lstStyle/>
          <a:p>
            <a:pPr algn="ctr"/>
            <a:endParaRPr lang="zh-CN" altLang="en-US"/>
          </a:p>
        </p:txBody>
      </p:sp>
      <p:sp>
        <p:nvSpPr>
          <p:cNvPr id="57351" name="Rectangle 7"/>
          <p:cNvSpPr>
            <a:spLocks noChangeArrowheads="1"/>
          </p:cNvSpPr>
          <p:nvPr/>
        </p:nvSpPr>
        <p:spPr bwMode="auto">
          <a:xfrm>
            <a:off x="7596188" y="2708275"/>
            <a:ext cx="1225550" cy="433388"/>
          </a:xfrm>
          <a:prstGeom prst="rect">
            <a:avLst/>
          </a:prstGeom>
          <a:noFill/>
          <a:ln w="25400">
            <a:solidFill>
              <a:schemeClr val="accent2"/>
            </a:solidFill>
            <a:miter lim="800000"/>
            <a:headEnd/>
            <a:tailEnd/>
          </a:ln>
        </p:spPr>
        <p:txBody>
          <a:bodyPr wrap="none" anchor="ctr"/>
          <a:lstStyle/>
          <a:p>
            <a:pPr algn="ctr"/>
            <a:endParaRPr lang="zh-CN" altLang="en-US"/>
          </a:p>
        </p:txBody>
      </p:sp>
      <p:sp>
        <p:nvSpPr>
          <p:cNvPr id="8" name="Text Box 2"/>
          <p:cNvSpPr txBox="1">
            <a:spLocks noChangeArrowheads="1"/>
          </p:cNvSpPr>
          <p:nvPr/>
        </p:nvSpPr>
        <p:spPr bwMode="auto">
          <a:xfrm>
            <a:off x="4500562" y="71414"/>
            <a:ext cx="4592924"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第三节 营养物质进入微生物细胞</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57349"/>
                                        </p:tgtEl>
                                        <p:attrNameLst>
                                          <p:attrName>style.visibility</p:attrName>
                                        </p:attrNameLst>
                                      </p:cBhvr>
                                      <p:to>
                                        <p:strVal val="visible"/>
                                      </p:to>
                                    </p:set>
                                    <p:anim calcmode="lin" valueType="num">
                                      <p:cBhvr additive="base">
                                        <p:cTn id="7" dur="500" fill="hold"/>
                                        <p:tgtEl>
                                          <p:spTgt spid="57349"/>
                                        </p:tgtEl>
                                        <p:attrNameLst>
                                          <p:attrName>ppt_x</p:attrName>
                                        </p:attrNameLst>
                                      </p:cBhvr>
                                      <p:tavLst>
                                        <p:tav tm="0">
                                          <p:val>
                                            <p:strVal val="0-#ppt_w/2"/>
                                          </p:val>
                                        </p:tav>
                                        <p:tav tm="100000">
                                          <p:val>
                                            <p:strVal val="#ppt_x"/>
                                          </p:val>
                                        </p:tav>
                                      </p:tavLst>
                                    </p:anim>
                                    <p:anim calcmode="lin" valueType="num">
                                      <p:cBhvr additive="base">
                                        <p:cTn id="8" dur="500" fill="hold"/>
                                        <p:tgtEl>
                                          <p:spTgt spid="573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57348"/>
                                        </p:tgtEl>
                                        <p:attrNameLst>
                                          <p:attrName>style.visibility</p:attrName>
                                        </p:attrNameLst>
                                      </p:cBhvr>
                                      <p:to>
                                        <p:strVal val="visible"/>
                                      </p:to>
                                    </p:set>
                                    <p:anim calcmode="lin" valueType="num">
                                      <p:cBhvr additive="base">
                                        <p:cTn id="13" dur="500" fill="hold"/>
                                        <p:tgtEl>
                                          <p:spTgt spid="57348"/>
                                        </p:tgtEl>
                                        <p:attrNameLst>
                                          <p:attrName>ppt_x</p:attrName>
                                        </p:attrNameLst>
                                      </p:cBhvr>
                                      <p:tavLst>
                                        <p:tav tm="0">
                                          <p:val>
                                            <p:strVal val="1+#ppt_w/2"/>
                                          </p:val>
                                        </p:tav>
                                        <p:tav tm="100000">
                                          <p:val>
                                            <p:strVal val="#ppt_x"/>
                                          </p:val>
                                        </p:tav>
                                      </p:tavLst>
                                    </p:anim>
                                    <p:anim calcmode="lin" valueType="num">
                                      <p:cBhvr additive="base">
                                        <p:cTn id="14" dur="500" fill="hold"/>
                                        <p:tgtEl>
                                          <p:spTgt spid="573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7350"/>
                                        </p:tgtEl>
                                        <p:attrNameLst>
                                          <p:attrName>style.visibility</p:attrName>
                                        </p:attrNameLst>
                                      </p:cBhvr>
                                      <p:to>
                                        <p:strVal val="visible"/>
                                      </p:to>
                                    </p:set>
                                    <p:animEffect transition="in" filter="dissolve">
                                      <p:cBhvr>
                                        <p:cTn id="19" dur="500"/>
                                        <p:tgtEl>
                                          <p:spTgt spid="5735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7351"/>
                                        </p:tgtEl>
                                        <p:attrNameLst>
                                          <p:attrName>style.visibility</p:attrName>
                                        </p:attrNameLst>
                                      </p:cBhvr>
                                      <p:to>
                                        <p:strVal val="visible"/>
                                      </p:to>
                                    </p:set>
                                    <p:animEffect transition="in" filter="dissolve">
                                      <p:cBhvr>
                                        <p:cTn id="24" dur="500"/>
                                        <p:tgtEl>
                                          <p:spTgt spid="5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autoUpdateAnimBg="0"/>
      <p:bldP spid="57350" grpId="0" animBg="1"/>
      <p:bldP spid="57351"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4" name="Text Box 4"/>
          <p:cNvSpPr txBox="1">
            <a:spLocks noChangeArrowheads="1"/>
          </p:cNvSpPr>
          <p:nvPr/>
        </p:nvSpPr>
        <p:spPr bwMode="auto">
          <a:xfrm>
            <a:off x="179388" y="1196975"/>
            <a:ext cx="8713787" cy="830997"/>
          </a:xfrm>
          <a:prstGeom prst="rect">
            <a:avLst/>
          </a:prstGeom>
          <a:solidFill>
            <a:srgbClr val="CCFFFF"/>
          </a:solidFill>
          <a:ln w="25400">
            <a:solidFill>
              <a:schemeClr val="accent2"/>
            </a:solidFill>
            <a:prstDash val="sysDot"/>
            <a:miter lim="800000"/>
            <a:headEnd/>
            <a:tailEnd/>
          </a:ln>
        </p:spPr>
        <p:txBody>
          <a:bodyPr>
            <a:spAutoFit/>
          </a:bodyPr>
          <a:lstStyle/>
          <a:p>
            <a:pPr eaLnBrk="0" hangingPunct="0"/>
            <a:r>
              <a:rPr lang="zh-CN" altLang="en-US" sz="2800" b="1" dirty="0">
                <a:solidFill>
                  <a:schemeClr val="accent2"/>
                </a:solidFill>
              </a:rPr>
              <a:t>培养基（</a:t>
            </a:r>
            <a:r>
              <a:rPr lang="en-US" altLang="zh-CN" sz="2800" b="1" dirty="0">
                <a:solidFill>
                  <a:schemeClr val="accent2"/>
                </a:solidFill>
              </a:rPr>
              <a:t>medium</a:t>
            </a:r>
            <a:r>
              <a:rPr lang="zh-CN" altLang="en-US" sz="2800" b="1" dirty="0">
                <a:solidFill>
                  <a:schemeClr val="accent2"/>
                </a:solidFill>
              </a:rPr>
              <a:t>）：</a:t>
            </a:r>
            <a:r>
              <a:rPr lang="zh-CN" altLang="en-US" sz="2000" b="1" dirty="0"/>
              <a:t>人工配制的，适合微生物生长繁殖或产生代谢产物的营养</a:t>
            </a:r>
            <a:r>
              <a:rPr lang="zh-CN" altLang="en-US" sz="2000" b="1" dirty="0" smtClean="0"/>
              <a:t>基质</a:t>
            </a:r>
            <a:endParaRPr lang="zh-CN" altLang="en-US" sz="2000" b="1" dirty="0"/>
          </a:p>
        </p:txBody>
      </p:sp>
      <p:sp>
        <p:nvSpPr>
          <p:cNvPr id="48133" name="Rectangle 6"/>
          <p:cNvSpPr>
            <a:spLocks noChangeArrowheads="1"/>
          </p:cNvSpPr>
          <p:nvPr/>
        </p:nvSpPr>
        <p:spPr bwMode="auto">
          <a:xfrm>
            <a:off x="468313" y="0"/>
            <a:ext cx="8229600" cy="1143000"/>
          </a:xfrm>
          <a:prstGeom prst="rect">
            <a:avLst/>
          </a:prstGeom>
          <a:noFill/>
          <a:ln w="9525">
            <a:noFill/>
            <a:miter lim="800000"/>
            <a:headEnd/>
            <a:tailEnd/>
          </a:ln>
        </p:spPr>
        <p:txBody>
          <a:bodyPr anchor="ctr"/>
          <a:lstStyle/>
          <a:p>
            <a:pPr algn="ctr"/>
            <a:endParaRPr lang="zh-CN" altLang="en-US" sz="3600">
              <a:solidFill>
                <a:schemeClr val="tx2"/>
              </a:solidFill>
              <a:latin typeface="楷体_GB2312" pitchFamily="49" charset="-122"/>
              <a:ea typeface="楷体_GB2312" pitchFamily="49" charset="-122"/>
            </a:endParaRPr>
          </a:p>
        </p:txBody>
      </p:sp>
      <p:sp>
        <p:nvSpPr>
          <p:cNvPr id="48134" name="Rectangle 7"/>
          <p:cNvSpPr>
            <a:spLocks noChangeArrowheads="1"/>
          </p:cNvSpPr>
          <p:nvPr/>
        </p:nvSpPr>
        <p:spPr bwMode="auto">
          <a:xfrm>
            <a:off x="3059113" y="260350"/>
            <a:ext cx="3070071" cy="584775"/>
          </a:xfrm>
          <a:prstGeom prst="rect">
            <a:avLst/>
          </a:prstGeom>
          <a:noFill/>
          <a:ln w="9525">
            <a:noFill/>
            <a:miter lim="800000"/>
            <a:headEnd/>
            <a:tailEnd/>
          </a:ln>
        </p:spPr>
        <p:txBody>
          <a:bodyPr wrap="none">
            <a:spAutoFit/>
          </a:bodyPr>
          <a:lstStyle/>
          <a:p>
            <a:r>
              <a:rPr lang="zh-CN" altLang="en-US" sz="3200" b="1" dirty="0">
                <a:solidFill>
                  <a:srgbClr val="FFC000"/>
                </a:solidFill>
                <a:latin typeface="黑体" pitchFamily="49" charset="-122"/>
              </a:rPr>
              <a:t>第四节  培养基</a:t>
            </a:r>
          </a:p>
        </p:txBody>
      </p:sp>
      <p:sp>
        <p:nvSpPr>
          <p:cNvPr id="9" name="Text Box 9"/>
          <p:cNvSpPr txBox="1">
            <a:spLocks noChangeArrowheads="1"/>
          </p:cNvSpPr>
          <p:nvPr/>
        </p:nvSpPr>
        <p:spPr bwMode="auto">
          <a:xfrm>
            <a:off x="228600" y="2209800"/>
            <a:ext cx="7609776" cy="461665"/>
          </a:xfrm>
          <a:prstGeom prst="rect">
            <a:avLst/>
          </a:prstGeom>
          <a:solidFill>
            <a:srgbClr val="0000FF"/>
          </a:solidFill>
          <a:ln w="9525">
            <a:solidFill>
              <a:srgbClr val="FF0000"/>
            </a:solidFill>
            <a:miter lim="800000"/>
            <a:headEnd/>
            <a:tailEnd/>
          </a:ln>
          <a:effectLst/>
        </p:spPr>
        <p:txBody>
          <a:bodyPr wrap="none">
            <a:spAutoFit/>
          </a:bodyPr>
          <a:lstStyle/>
          <a:p>
            <a:r>
              <a:rPr lang="zh-CN" altLang="en-US" sz="2400" b="1" dirty="0">
                <a:solidFill>
                  <a:schemeClr val="bg1"/>
                </a:solidFill>
                <a:ea typeface="黑体" pitchFamily="2" charset="-122"/>
              </a:rPr>
              <a:t>培养基几乎是一切对微生物进行研究和利用工作的基础</a:t>
            </a:r>
            <a:endParaRPr lang="zh-CN" altLang="zh-CN" sz="2400" b="1" dirty="0">
              <a:solidFill>
                <a:schemeClr val="bg1"/>
              </a:solidFill>
              <a:ea typeface="黑体" pitchFamily="2" charset="-122"/>
            </a:endParaRPr>
          </a:p>
        </p:txBody>
      </p:sp>
      <p:sp>
        <p:nvSpPr>
          <p:cNvPr id="10" name="Text Box 11"/>
          <p:cNvSpPr txBox="1">
            <a:spLocks noChangeArrowheads="1"/>
          </p:cNvSpPr>
          <p:nvPr/>
        </p:nvSpPr>
        <p:spPr bwMode="auto">
          <a:xfrm>
            <a:off x="76200" y="3000372"/>
            <a:ext cx="7609776" cy="461665"/>
          </a:xfrm>
          <a:prstGeom prst="rect">
            <a:avLst/>
          </a:prstGeom>
          <a:noFill/>
          <a:ln w="9525">
            <a:noFill/>
            <a:miter lim="800000"/>
            <a:headEnd/>
            <a:tailEnd/>
          </a:ln>
          <a:effectLst/>
        </p:spPr>
        <p:txBody>
          <a:bodyPr wrap="none">
            <a:spAutoFit/>
          </a:bodyPr>
          <a:lstStyle/>
          <a:p>
            <a:r>
              <a:rPr lang="zh-CN" altLang="en-US" sz="2400" b="1" dirty="0">
                <a:solidFill>
                  <a:schemeClr val="folHlink"/>
                </a:solidFill>
                <a:ea typeface="黑体" pitchFamily="2" charset="-122"/>
              </a:rPr>
              <a:t>任何培养基都应该具备微生物生长所需要六大营养</a:t>
            </a:r>
            <a:r>
              <a:rPr lang="zh-CN" altLang="en-US" sz="2400" b="1" dirty="0" smtClean="0">
                <a:solidFill>
                  <a:schemeClr val="folHlink"/>
                </a:solidFill>
                <a:ea typeface="黑体" pitchFamily="2" charset="-122"/>
              </a:rPr>
              <a:t>要素</a:t>
            </a:r>
            <a:endParaRPr lang="zh-CN" altLang="en-US" sz="2400" b="1" dirty="0">
              <a:solidFill>
                <a:schemeClr val="folHlink"/>
              </a:solidFill>
              <a:ea typeface="黑体" pitchFamily="2" charset="-122"/>
            </a:endParaRPr>
          </a:p>
        </p:txBody>
      </p:sp>
      <p:sp>
        <p:nvSpPr>
          <p:cNvPr id="11" name="Text Box 12"/>
          <p:cNvSpPr txBox="1">
            <a:spLocks noChangeArrowheads="1"/>
          </p:cNvSpPr>
          <p:nvPr/>
        </p:nvSpPr>
        <p:spPr bwMode="auto">
          <a:xfrm>
            <a:off x="1142976" y="3643314"/>
            <a:ext cx="6015038"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dirty="0">
                <a:ea typeface="黑体" pitchFamily="2" charset="-122"/>
              </a:rPr>
              <a:t>碳源、氮源、无机盐、能源、生长因子、水</a:t>
            </a:r>
          </a:p>
        </p:txBody>
      </p:sp>
      <p:sp>
        <p:nvSpPr>
          <p:cNvPr id="12" name="Text Box 14"/>
          <p:cNvSpPr txBox="1">
            <a:spLocks noChangeArrowheads="1"/>
          </p:cNvSpPr>
          <p:nvPr/>
        </p:nvSpPr>
        <p:spPr bwMode="auto">
          <a:xfrm>
            <a:off x="228600" y="4592638"/>
            <a:ext cx="6372257" cy="461665"/>
          </a:xfrm>
          <a:prstGeom prst="rect">
            <a:avLst/>
          </a:prstGeom>
          <a:noFill/>
          <a:ln w="9525">
            <a:noFill/>
            <a:miter lim="800000"/>
            <a:headEnd/>
            <a:tailEnd/>
          </a:ln>
          <a:effectLst/>
        </p:spPr>
        <p:txBody>
          <a:bodyPr wrap="none">
            <a:spAutoFit/>
          </a:bodyPr>
          <a:lstStyle/>
          <a:p>
            <a:r>
              <a:rPr lang="zh-CN" altLang="en-US" sz="2400" b="1" dirty="0">
                <a:solidFill>
                  <a:schemeClr val="folHlink"/>
                </a:solidFill>
                <a:ea typeface="黑体" pitchFamily="2" charset="-122"/>
              </a:rPr>
              <a:t>任何培养基一旦配成，必须立即进行灭菌</a:t>
            </a:r>
            <a:r>
              <a:rPr lang="zh-CN" altLang="en-US" sz="2400" b="1" dirty="0" smtClean="0">
                <a:solidFill>
                  <a:schemeClr val="folHlink"/>
                </a:solidFill>
                <a:ea typeface="黑体" pitchFamily="2" charset="-122"/>
              </a:rPr>
              <a:t>处理</a:t>
            </a:r>
            <a:endParaRPr lang="zh-CN" altLang="en-US" dirty="0">
              <a:ea typeface="黑体" pitchFamily="2" charset="-122"/>
            </a:endParaRPr>
          </a:p>
        </p:txBody>
      </p:sp>
      <p:sp>
        <p:nvSpPr>
          <p:cNvPr id="13" name="Text Box 15"/>
          <p:cNvSpPr txBox="1">
            <a:spLocks noChangeArrowheads="1"/>
          </p:cNvSpPr>
          <p:nvPr/>
        </p:nvSpPr>
        <p:spPr bwMode="auto">
          <a:xfrm>
            <a:off x="1676400" y="5105400"/>
            <a:ext cx="6684963" cy="1698625"/>
          </a:xfrm>
          <a:prstGeom prst="rect">
            <a:avLst/>
          </a:prstGeom>
          <a:noFill/>
          <a:ln w="9525">
            <a:noFill/>
            <a:miter lim="800000"/>
            <a:headEnd/>
            <a:tailEnd/>
          </a:ln>
          <a:effectLst/>
        </p:spPr>
        <p:txBody>
          <a:bodyPr wrap="none">
            <a:spAutoFit/>
          </a:bodyPr>
          <a:lstStyle/>
          <a:p>
            <a:pPr eaLnBrk="1" hangingPunct="1">
              <a:lnSpc>
                <a:spcPct val="110000"/>
              </a:lnSpc>
            </a:pPr>
            <a:r>
              <a:rPr lang="zh-CN" altLang="en-US" sz="2400" b="1" dirty="0">
                <a:ea typeface="黑体" pitchFamily="2" charset="-122"/>
              </a:rPr>
              <a:t>常规高压蒸汽灭菌：</a:t>
            </a:r>
          </a:p>
          <a:p>
            <a:pPr eaLnBrk="1" hangingPunct="1">
              <a:lnSpc>
                <a:spcPct val="110000"/>
              </a:lnSpc>
            </a:pPr>
            <a:r>
              <a:rPr lang="zh-CN" altLang="en-US" sz="2400" b="1" dirty="0">
                <a:ea typeface="黑体" pitchFamily="2" charset="-122"/>
              </a:rPr>
              <a:t>       </a:t>
            </a:r>
            <a:r>
              <a:rPr lang="zh-CN" altLang="en-US" sz="1800" b="1" dirty="0">
                <a:solidFill>
                  <a:schemeClr val="accent1"/>
                </a:solidFill>
                <a:ea typeface="黑体" pitchFamily="2" charset="-122"/>
              </a:rPr>
              <a:t>1.05</a:t>
            </a:r>
            <a:r>
              <a:rPr lang="en-US" altLang="zh-CN" sz="1800" b="1" dirty="0">
                <a:solidFill>
                  <a:schemeClr val="accent1"/>
                </a:solidFill>
                <a:ea typeface="黑体" pitchFamily="2" charset="-122"/>
              </a:rPr>
              <a:t>kg/cm</a:t>
            </a:r>
            <a:r>
              <a:rPr lang="en-US" altLang="zh-CN" sz="1800" b="1" baseline="30000" dirty="0">
                <a:solidFill>
                  <a:schemeClr val="accent1"/>
                </a:solidFill>
                <a:ea typeface="黑体" pitchFamily="2" charset="-122"/>
              </a:rPr>
              <a:t>2</a:t>
            </a:r>
            <a:r>
              <a:rPr lang="en-US" altLang="zh-CN" sz="1800" b="1" dirty="0">
                <a:solidFill>
                  <a:schemeClr val="accent1"/>
                </a:solidFill>
                <a:ea typeface="黑体" pitchFamily="2" charset="-122"/>
              </a:rPr>
              <a:t>,121.3℃15-30</a:t>
            </a:r>
            <a:r>
              <a:rPr lang="zh-CN" altLang="en-US" sz="1800" b="1" dirty="0">
                <a:solidFill>
                  <a:schemeClr val="accent1"/>
                </a:solidFill>
                <a:ea typeface="黑体" pitchFamily="2" charset="-122"/>
              </a:rPr>
              <a:t>分钟；0.56</a:t>
            </a:r>
            <a:r>
              <a:rPr lang="en-US" altLang="zh-CN" sz="1800" b="1" dirty="0">
                <a:solidFill>
                  <a:schemeClr val="accent1"/>
                </a:solidFill>
                <a:ea typeface="黑体" pitchFamily="2" charset="-122"/>
              </a:rPr>
              <a:t>kg/cm</a:t>
            </a:r>
            <a:r>
              <a:rPr lang="en-US" altLang="zh-CN" sz="1800" b="1" baseline="30000" dirty="0">
                <a:solidFill>
                  <a:schemeClr val="accent1"/>
                </a:solidFill>
                <a:ea typeface="黑体" pitchFamily="2" charset="-122"/>
              </a:rPr>
              <a:t>2</a:t>
            </a:r>
            <a:r>
              <a:rPr lang="en-US" altLang="zh-CN" sz="1800" b="1" dirty="0">
                <a:solidFill>
                  <a:schemeClr val="accent1"/>
                </a:solidFill>
                <a:ea typeface="黑体" pitchFamily="2" charset="-122"/>
              </a:rPr>
              <a:t>,112.6℃15-30</a:t>
            </a:r>
            <a:r>
              <a:rPr lang="zh-CN" altLang="en-US" sz="1800" b="1" dirty="0">
                <a:solidFill>
                  <a:schemeClr val="accent1"/>
                </a:solidFill>
                <a:ea typeface="黑体" pitchFamily="2" charset="-122"/>
              </a:rPr>
              <a:t>分钟</a:t>
            </a:r>
            <a:endParaRPr lang="zh-CN" altLang="en-US" sz="1800" b="1" dirty="0">
              <a:ea typeface="黑体" pitchFamily="2" charset="-122"/>
            </a:endParaRPr>
          </a:p>
          <a:p>
            <a:pPr eaLnBrk="1" hangingPunct="1">
              <a:lnSpc>
                <a:spcPct val="110000"/>
              </a:lnSpc>
            </a:pPr>
            <a:r>
              <a:rPr lang="zh-CN" altLang="en-US" sz="2400" b="1" dirty="0">
                <a:ea typeface="黑体" pitchFamily="2" charset="-122"/>
              </a:rPr>
              <a:t>某些成分进行分别灭菌；</a:t>
            </a:r>
          </a:p>
          <a:p>
            <a:pPr eaLnBrk="1" hangingPunct="1">
              <a:lnSpc>
                <a:spcPct val="110000"/>
              </a:lnSpc>
            </a:pPr>
            <a:r>
              <a:rPr lang="zh-CN" altLang="en-US" sz="2400" b="1" dirty="0">
                <a:ea typeface="黑体" pitchFamily="2" charset="-122"/>
              </a:rPr>
              <a:t>过滤除菌</a:t>
            </a:r>
            <a:r>
              <a:rPr lang="zh-CN" altLang="en-US" sz="2400" dirty="0">
                <a:ea typeface="黑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44"/>
                                        </p:tgtEl>
                                        <p:attrNameLst>
                                          <p:attrName>style.visibility</p:attrName>
                                        </p:attrNameLst>
                                      </p:cBhvr>
                                      <p:to>
                                        <p:strVal val="visible"/>
                                      </p:to>
                                    </p:set>
                                    <p:anim calcmode="lin" valueType="num">
                                      <p:cBhvr additive="base">
                                        <p:cTn id="7" dur="500" fill="hold"/>
                                        <p:tgtEl>
                                          <p:spTgt spid="61444"/>
                                        </p:tgtEl>
                                        <p:attrNameLst>
                                          <p:attrName>ppt_x</p:attrName>
                                        </p:attrNameLst>
                                      </p:cBhvr>
                                      <p:tavLst>
                                        <p:tav tm="0">
                                          <p:val>
                                            <p:strVal val="0-#ppt_w/2"/>
                                          </p:val>
                                        </p:tav>
                                        <p:tav tm="100000">
                                          <p:val>
                                            <p:strVal val="#ppt_x"/>
                                          </p:val>
                                        </p:tav>
                                      </p:tavLst>
                                    </p:anim>
                                    <p:anim calcmode="lin" valueType="num">
                                      <p:cBhvr additive="base">
                                        <p:cTn id="8" dur="500" fill="hold"/>
                                        <p:tgtEl>
                                          <p:spTgt spid="614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type="wd">
                                    <p:tmPct val="10000"/>
                                  </p:iterate>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animBg="1" autoUpdateAnimBg="0"/>
      <p:bldP spid="9" grpId="0" animBg="1" autoUpdateAnimBg="0"/>
      <p:bldP spid="10" grpId="0" autoUpdateAnimBg="0"/>
      <p:bldP spid="11" grpId="0" animBg="1" autoUpdateAnimBg="0"/>
      <p:bldP spid="12" grpId="0" autoUpdateAnimBg="0"/>
      <p:bldP spid="1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304800" y="2179638"/>
            <a:ext cx="184150" cy="1311275"/>
          </a:xfrm>
          <a:prstGeom prst="rect">
            <a:avLst/>
          </a:prstGeom>
          <a:noFill/>
          <a:ln w="9525">
            <a:noFill/>
            <a:miter lim="800000"/>
            <a:headEnd/>
            <a:tailEnd/>
          </a:ln>
        </p:spPr>
        <p:txBody>
          <a:bodyPr wrap="none">
            <a:spAutoFit/>
          </a:bodyPr>
          <a:lstStyle/>
          <a:p>
            <a:endParaRPr lang="zh-CN" altLang="en-US" sz="2800">
              <a:solidFill>
                <a:schemeClr val="folHlink"/>
              </a:solidFill>
              <a:ea typeface="宋体" pitchFamily="2" charset="-122"/>
            </a:endParaRPr>
          </a:p>
          <a:p>
            <a:endParaRPr lang="zh-CN" altLang="en-US" sz="2800">
              <a:ea typeface="宋体" pitchFamily="2" charset="-122"/>
            </a:endParaRPr>
          </a:p>
          <a:p>
            <a:pPr eaLnBrk="0" hangingPunct="0"/>
            <a:endParaRPr lang="zh-CN" altLang="en-US" sz="2400">
              <a:ea typeface="宋体" pitchFamily="2" charset="-122"/>
            </a:endParaRPr>
          </a:p>
        </p:txBody>
      </p:sp>
      <p:sp>
        <p:nvSpPr>
          <p:cNvPr id="49155" name="Text Box 3"/>
          <p:cNvSpPr txBox="1">
            <a:spLocks noChangeArrowheads="1"/>
          </p:cNvSpPr>
          <p:nvPr/>
        </p:nvSpPr>
        <p:spPr bwMode="auto">
          <a:xfrm>
            <a:off x="285720" y="571480"/>
            <a:ext cx="5899150" cy="519113"/>
          </a:xfrm>
          <a:prstGeom prst="rect">
            <a:avLst/>
          </a:prstGeom>
          <a:noFill/>
          <a:ln w="9525">
            <a:noFill/>
            <a:miter lim="800000"/>
            <a:headEnd/>
            <a:tailEnd/>
          </a:ln>
        </p:spPr>
        <p:txBody>
          <a:bodyPr wrap="none">
            <a:spAutoFit/>
          </a:bodyPr>
          <a:lstStyle/>
          <a:p>
            <a:r>
              <a:rPr lang="zh-CN" altLang="en-US" sz="2800" b="1" dirty="0"/>
              <a:t>一、选用和设计培养基的原则和方法</a:t>
            </a:r>
          </a:p>
        </p:txBody>
      </p:sp>
      <p:sp>
        <p:nvSpPr>
          <p:cNvPr id="6" name="Text Box 2"/>
          <p:cNvSpPr txBox="1">
            <a:spLocks noChangeArrowheads="1"/>
          </p:cNvSpPr>
          <p:nvPr/>
        </p:nvSpPr>
        <p:spPr bwMode="auto">
          <a:xfrm>
            <a:off x="6883269" y="71414"/>
            <a:ext cx="2117887"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四</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节 培养基</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7" name="Text Box 11"/>
          <p:cNvSpPr txBox="1">
            <a:spLocks noChangeArrowheads="1"/>
          </p:cNvSpPr>
          <p:nvPr/>
        </p:nvSpPr>
        <p:spPr bwMode="auto">
          <a:xfrm>
            <a:off x="9525" y="1600200"/>
            <a:ext cx="9185275" cy="436563"/>
          </a:xfrm>
          <a:prstGeom prst="rect">
            <a:avLst/>
          </a:prstGeom>
          <a:solidFill>
            <a:srgbClr val="008000"/>
          </a:solidFill>
          <a:ln w="9525">
            <a:solidFill>
              <a:srgbClr val="FF6600"/>
            </a:solidFill>
            <a:miter lim="800000"/>
            <a:headEnd/>
            <a:tailEnd/>
          </a:ln>
          <a:effectLst/>
        </p:spPr>
        <p:txBody>
          <a:bodyPr wrap="none">
            <a:spAutoFit/>
          </a:bodyPr>
          <a:lstStyle/>
          <a:p>
            <a:pPr eaLnBrk="1" hangingPunct="1"/>
            <a:r>
              <a:rPr lang="zh-CN" altLang="en-US" sz="2200" b="1" dirty="0">
                <a:ea typeface="黑体" pitchFamily="2" charset="-122"/>
              </a:rPr>
              <a:t>在微生物学研究和生产实践中，配制合适的培养基是一项最基本的要求。</a:t>
            </a:r>
            <a:endParaRPr lang="zh-CN" altLang="en-US" b="1" dirty="0">
              <a:ea typeface="黑体" pitchFamily="2" charset="-122"/>
            </a:endParaRPr>
          </a:p>
        </p:txBody>
      </p:sp>
      <p:sp>
        <p:nvSpPr>
          <p:cNvPr id="8" name="Text Box 13"/>
          <p:cNvSpPr txBox="1">
            <a:spLocks noChangeArrowheads="1"/>
          </p:cNvSpPr>
          <p:nvPr/>
        </p:nvSpPr>
        <p:spPr bwMode="auto">
          <a:xfrm>
            <a:off x="1676400" y="2643182"/>
            <a:ext cx="5283200" cy="3624263"/>
          </a:xfrm>
          <a:prstGeom prst="rect">
            <a:avLst/>
          </a:prstGeom>
          <a:noFill/>
          <a:ln w="9525">
            <a:noFill/>
            <a:miter lim="800000"/>
            <a:headEnd/>
            <a:tailEnd/>
          </a:ln>
          <a:effectLst/>
        </p:spPr>
        <p:txBody>
          <a:bodyPr wrap="none">
            <a:spAutoFit/>
          </a:bodyPr>
          <a:lstStyle/>
          <a:p>
            <a:pPr eaLnBrk="1" hangingPunct="1">
              <a:lnSpc>
                <a:spcPct val="145000"/>
              </a:lnSpc>
            </a:pPr>
            <a:r>
              <a:rPr lang="zh-CN" altLang="en-US" sz="3200" b="1" dirty="0">
                <a:solidFill>
                  <a:srgbClr val="FFCC66"/>
                </a:solidFill>
                <a:ea typeface="黑体" pitchFamily="2" charset="-122"/>
              </a:rPr>
              <a:t>1、选择适宜的营养物质</a:t>
            </a:r>
          </a:p>
          <a:p>
            <a:pPr eaLnBrk="1" hangingPunct="1">
              <a:lnSpc>
                <a:spcPct val="145000"/>
              </a:lnSpc>
            </a:pPr>
            <a:r>
              <a:rPr lang="zh-CN" altLang="en-US" sz="3200" b="1" dirty="0">
                <a:solidFill>
                  <a:srgbClr val="FFCC66"/>
                </a:solidFill>
                <a:ea typeface="黑体" pitchFamily="2" charset="-122"/>
              </a:rPr>
              <a:t>2、营养物的浓度及配比合适</a:t>
            </a:r>
          </a:p>
          <a:p>
            <a:pPr eaLnBrk="1" hangingPunct="1">
              <a:lnSpc>
                <a:spcPct val="145000"/>
              </a:lnSpc>
            </a:pPr>
            <a:r>
              <a:rPr lang="zh-CN" altLang="en-US" sz="3200" b="1" dirty="0">
                <a:solidFill>
                  <a:srgbClr val="FFCC66"/>
                </a:solidFill>
                <a:ea typeface="黑体" pitchFamily="2" charset="-122"/>
              </a:rPr>
              <a:t>3、物理、化学条件适宜</a:t>
            </a:r>
          </a:p>
          <a:p>
            <a:pPr eaLnBrk="1" hangingPunct="1">
              <a:lnSpc>
                <a:spcPct val="145000"/>
              </a:lnSpc>
            </a:pPr>
            <a:r>
              <a:rPr lang="zh-CN" altLang="en-US" sz="3200" b="1" dirty="0">
                <a:solidFill>
                  <a:srgbClr val="FFCC66"/>
                </a:solidFill>
                <a:ea typeface="黑体" pitchFamily="2" charset="-122"/>
              </a:rPr>
              <a:t>4、经济节约</a:t>
            </a:r>
          </a:p>
          <a:p>
            <a:pPr eaLnBrk="1" hangingPunct="1">
              <a:lnSpc>
                <a:spcPct val="145000"/>
              </a:lnSpc>
            </a:pPr>
            <a:r>
              <a:rPr lang="zh-CN" altLang="en-US" sz="3200" b="1" dirty="0">
                <a:solidFill>
                  <a:srgbClr val="FFCC66"/>
                </a:solidFill>
                <a:ea typeface="黑体" pitchFamily="2" charset="-122"/>
              </a:rPr>
              <a:t>5、精心设计、试验比较</a:t>
            </a:r>
            <a:endParaRPr lang="zh-CN" altLang="en-US" sz="3200" dirty="0">
              <a:solidFill>
                <a:srgbClr val="FFCC66"/>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157701" name="Text Box 5"/>
          <p:cNvSpPr txBox="1">
            <a:spLocks noChangeArrowheads="1"/>
          </p:cNvSpPr>
          <p:nvPr/>
        </p:nvSpPr>
        <p:spPr bwMode="auto">
          <a:xfrm>
            <a:off x="4038600" y="0"/>
            <a:ext cx="5086350" cy="457200"/>
          </a:xfrm>
          <a:prstGeom prst="rect">
            <a:avLst/>
          </a:prstGeom>
          <a:noFill/>
          <a:ln w="9525">
            <a:noFill/>
            <a:miter lim="800000"/>
            <a:headEnd/>
            <a:tailEnd/>
          </a:ln>
          <a:effectLst/>
        </p:spPr>
        <p:txBody>
          <a:bodyPr wrap="none">
            <a:spAutoFit/>
          </a:bodyPr>
          <a:lstStyle/>
          <a:p>
            <a:pPr eaLnBrk="1" hangingPunct="1"/>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一、选用和设计培养基的原则和方法</a:t>
            </a:r>
          </a:p>
        </p:txBody>
      </p:sp>
      <p:sp>
        <p:nvSpPr>
          <p:cNvPr id="157705" name="Text Box 9"/>
          <p:cNvSpPr txBox="1">
            <a:spLocks noChangeArrowheads="1"/>
          </p:cNvSpPr>
          <p:nvPr/>
        </p:nvSpPr>
        <p:spPr bwMode="auto">
          <a:xfrm>
            <a:off x="228600" y="838200"/>
            <a:ext cx="3432350" cy="461665"/>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1、选择适宜的营养物质</a:t>
            </a:r>
            <a:endParaRPr lang="zh-CN" altLang="en-US" sz="2400" b="1" dirty="0">
              <a:ea typeface="黑体" pitchFamily="2" charset="-122"/>
            </a:endParaRPr>
          </a:p>
        </p:txBody>
      </p:sp>
      <p:sp>
        <p:nvSpPr>
          <p:cNvPr id="157706" name="Text Box 10"/>
          <p:cNvSpPr txBox="1">
            <a:spLocks noChangeArrowheads="1"/>
          </p:cNvSpPr>
          <p:nvPr/>
        </p:nvSpPr>
        <p:spPr bwMode="auto">
          <a:xfrm>
            <a:off x="228600" y="2055813"/>
            <a:ext cx="6019597" cy="954107"/>
          </a:xfrm>
          <a:prstGeom prst="rect">
            <a:avLst/>
          </a:prstGeom>
          <a:noFill/>
          <a:ln w="9525">
            <a:noFill/>
            <a:miter lim="800000"/>
            <a:headEnd/>
            <a:tailEnd/>
          </a:ln>
          <a:effectLst/>
        </p:spPr>
        <p:txBody>
          <a:bodyPr wrap="none">
            <a:spAutoFit/>
          </a:bodyPr>
          <a:lstStyle/>
          <a:p>
            <a:pPr eaLnBrk="1" hangingPunct="1"/>
            <a:r>
              <a:rPr lang="zh-CN" altLang="en-US" sz="2000" b="1" dirty="0">
                <a:solidFill>
                  <a:schemeClr val="bg1"/>
                </a:solidFill>
                <a:ea typeface="黑体" pitchFamily="2" charset="-122"/>
              </a:rPr>
              <a:t>培养</a:t>
            </a:r>
            <a:r>
              <a:rPr lang="zh-CN" altLang="en-US" b="1" dirty="0">
                <a:solidFill>
                  <a:schemeClr val="bg1"/>
                </a:solidFill>
                <a:ea typeface="黑体" pitchFamily="2" charset="-122"/>
              </a:rPr>
              <a:t>不同的微生物</a:t>
            </a:r>
            <a:r>
              <a:rPr lang="zh-CN" altLang="en-US" sz="2000" b="1" dirty="0">
                <a:solidFill>
                  <a:schemeClr val="bg1"/>
                </a:solidFill>
                <a:ea typeface="黑体" pitchFamily="2" charset="-122"/>
              </a:rPr>
              <a:t>应根据其特点采用</a:t>
            </a:r>
            <a:r>
              <a:rPr lang="zh-CN" altLang="en-US" b="1" u="sng" dirty="0">
                <a:solidFill>
                  <a:schemeClr val="bg1"/>
                </a:solidFill>
                <a:ea typeface="黑体" pitchFamily="2" charset="-122"/>
              </a:rPr>
              <a:t>不同的培养条件</a:t>
            </a:r>
            <a:r>
              <a:rPr lang="zh-CN" altLang="en-US" b="1" dirty="0">
                <a:solidFill>
                  <a:schemeClr val="bg1"/>
                </a:solidFill>
                <a:ea typeface="黑体" pitchFamily="2" charset="-122"/>
              </a:rPr>
              <a:t>；</a:t>
            </a:r>
          </a:p>
          <a:p>
            <a:pPr eaLnBrk="1" hangingPunct="1"/>
            <a:endParaRPr lang="zh-CN" altLang="en-US" b="1" dirty="0">
              <a:solidFill>
                <a:schemeClr val="bg1"/>
              </a:solidFill>
              <a:ea typeface="黑体" pitchFamily="2" charset="-122"/>
            </a:endParaRPr>
          </a:p>
          <a:p>
            <a:pPr eaLnBrk="1" hangingPunct="1"/>
            <a:r>
              <a:rPr lang="zh-CN" altLang="en-US" b="1" dirty="0">
                <a:solidFill>
                  <a:schemeClr val="bg1"/>
                </a:solidFill>
                <a:ea typeface="黑体" pitchFamily="2" charset="-122"/>
              </a:rPr>
              <a:t>培养目的不同，原料的选择和配比不同；</a:t>
            </a:r>
            <a:endParaRPr lang="zh-CN" altLang="en-US" dirty="0">
              <a:solidFill>
                <a:schemeClr val="bg1"/>
              </a:solidFill>
              <a:ea typeface="黑体" pitchFamily="2" charset="-122"/>
            </a:endParaRPr>
          </a:p>
        </p:txBody>
      </p:sp>
      <p:sp>
        <p:nvSpPr>
          <p:cNvPr id="157709" name="Text Box 13"/>
          <p:cNvSpPr txBox="1">
            <a:spLocks noChangeArrowheads="1"/>
          </p:cNvSpPr>
          <p:nvPr/>
        </p:nvSpPr>
        <p:spPr bwMode="auto">
          <a:xfrm>
            <a:off x="685800" y="3663950"/>
            <a:ext cx="8107363" cy="3194050"/>
          </a:xfrm>
          <a:prstGeom prst="rect">
            <a:avLst/>
          </a:prstGeom>
          <a:solidFill>
            <a:schemeClr val="bg2"/>
          </a:solidFill>
          <a:ln w="34925">
            <a:solidFill>
              <a:srgbClr val="FF0000"/>
            </a:solidFill>
            <a:miter lim="800000"/>
            <a:headEnd/>
            <a:tailEnd/>
          </a:ln>
          <a:effectLst/>
        </p:spPr>
        <p:txBody>
          <a:bodyPr wrap="none">
            <a:spAutoFit/>
          </a:bodyPr>
          <a:lstStyle/>
          <a:p>
            <a:pPr eaLnBrk="1" hangingPunct="1">
              <a:lnSpc>
                <a:spcPct val="140000"/>
              </a:lnSpc>
            </a:pPr>
            <a:r>
              <a:rPr lang="zh-CN" altLang="en-US" sz="2400" b="1">
                <a:solidFill>
                  <a:schemeClr val="accent1"/>
                </a:solidFill>
                <a:ea typeface="黑体" pitchFamily="2" charset="-122"/>
              </a:rPr>
              <a:t>实验室的常用培养基：</a:t>
            </a:r>
            <a:endParaRPr lang="zh-CN" altLang="en-US" sz="2400" b="1">
              <a:ea typeface="黑体" pitchFamily="2" charset="-122"/>
            </a:endParaRPr>
          </a:p>
          <a:p>
            <a:pPr eaLnBrk="1" hangingPunct="1">
              <a:lnSpc>
                <a:spcPct val="140000"/>
              </a:lnSpc>
            </a:pPr>
            <a:endParaRPr lang="zh-CN" altLang="en-US" sz="2400" b="1">
              <a:ea typeface="黑体" pitchFamily="2" charset="-122"/>
            </a:endParaRPr>
          </a:p>
          <a:p>
            <a:pPr eaLnBrk="1" hangingPunct="1">
              <a:lnSpc>
                <a:spcPct val="140000"/>
              </a:lnSpc>
            </a:pPr>
            <a:r>
              <a:rPr lang="zh-CN" altLang="en-US" sz="2400" b="1">
                <a:solidFill>
                  <a:schemeClr val="folHlink"/>
                </a:solidFill>
                <a:ea typeface="黑体" pitchFamily="2" charset="-122"/>
              </a:rPr>
              <a:t>细菌：</a:t>
            </a:r>
            <a:r>
              <a:rPr lang="zh-CN" altLang="en-US" sz="2400" b="1">
                <a:ea typeface="黑体" pitchFamily="2" charset="-122"/>
              </a:rPr>
              <a:t>   牛肉膏蛋白胨培养基（或简称普通肉汤培养基）；</a:t>
            </a:r>
          </a:p>
          <a:p>
            <a:pPr eaLnBrk="1" hangingPunct="1">
              <a:lnSpc>
                <a:spcPct val="140000"/>
              </a:lnSpc>
            </a:pPr>
            <a:r>
              <a:rPr lang="zh-CN" altLang="en-US" sz="2400" b="1">
                <a:solidFill>
                  <a:schemeClr val="folHlink"/>
                </a:solidFill>
                <a:ea typeface="黑体" pitchFamily="2" charset="-122"/>
              </a:rPr>
              <a:t>放线菌：</a:t>
            </a:r>
            <a:r>
              <a:rPr lang="zh-CN" altLang="en-US" sz="2400" b="1">
                <a:ea typeface="黑体" pitchFamily="2" charset="-122"/>
              </a:rPr>
              <a:t>高氏1号合成培养基培养；</a:t>
            </a:r>
          </a:p>
          <a:p>
            <a:pPr eaLnBrk="1" hangingPunct="1">
              <a:lnSpc>
                <a:spcPct val="140000"/>
              </a:lnSpc>
            </a:pPr>
            <a:r>
              <a:rPr lang="zh-CN" altLang="en-US" sz="2400" b="1">
                <a:solidFill>
                  <a:schemeClr val="folHlink"/>
                </a:solidFill>
                <a:ea typeface="黑体" pitchFamily="2" charset="-122"/>
              </a:rPr>
              <a:t>酵母菌：</a:t>
            </a:r>
            <a:r>
              <a:rPr lang="zh-CN" altLang="en-US" sz="2400" b="1">
                <a:ea typeface="黑体" pitchFamily="2" charset="-122"/>
              </a:rPr>
              <a:t>麦芽汁培养基；</a:t>
            </a:r>
          </a:p>
          <a:p>
            <a:pPr eaLnBrk="1" hangingPunct="1">
              <a:lnSpc>
                <a:spcPct val="140000"/>
              </a:lnSpc>
            </a:pPr>
            <a:r>
              <a:rPr lang="zh-CN" altLang="en-US" sz="2400" b="1">
                <a:solidFill>
                  <a:schemeClr val="folHlink"/>
                </a:solidFill>
                <a:ea typeface="黑体" pitchFamily="2" charset="-122"/>
              </a:rPr>
              <a:t>霉菌：</a:t>
            </a:r>
            <a:r>
              <a:rPr lang="zh-CN" altLang="en-US" sz="2400" b="1">
                <a:ea typeface="黑体" pitchFamily="2" charset="-122"/>
              </a:rPr>
              <a:t>  查氏合成培养基；</a:t>
            </a:r>
          </a:p>
        </p:txBody>
      </p:sp>
      <p:sp>
        <p:nvSpPr>
          <p:cNvPr id="157711" name="Text Box 15"/>
          <p:cNvSpPr txBox="1">
            <a:spLocks noChangeArrowheads="1"/>
          </p:cNvSpPr>
          <p:nvPr/>
        </p:nvSpPr>
        <p:spPr bwMode="auto">
          <a:xfrm>
            <a:off x="1143000" y="3962400"/>
            <a:ext cx="7240588" cy="2657475"/>
          </a:xfrm>
          <a:prstGeom prst="rect">
            <a:avLst/>
          </a:prstGeom>
          <a:solidFill>
            <a:schemeClr val="bg2"/>
          </a:solidFill>
          <a:ln w="9525">
            <a:solidFill>
              <a:srgbClr val="FFFF00"/>
            </a:solidFill>
            <a:miter lim="800000"/>
            <a:headEnd/>
            <a:tailEnd/>
          </a:ln>
          <a:effectLst/>
        </p:spPr>
        <p:txBody>
          <a:bodyPr wrap="none">
            <a:spAutoFit/>
          </a:bodyPr>
          <a:lstStyle/>
          <a:p>
            <a:pPr eaLnBrk="1" hangingPunct="1"/>
            <a:r>
              <a:rPr lang="zh-CN" altLang="en-US" sz="2400" b="1">
                <a:solidFill>
                  <a:schemeClr val="accent1"/>
                </a:solidFill>
                <a:ea typeface="黑体" pitchFamily="2" charset="-122"/>
              </a:rPr>
              <a:t>例如枯草芽孢杆菌：</a:t>
            </a:r>
            <a:endParaRPr lang="zh-CN" altLang="en-US" sz="2400">
              <a:ea typeface="黑体" pitchFamily="2" charset="-122"/>
            </a:endParaRPr>
          </a:p>
          <a:p>
            <a:pPr eaLnBrk="1" hangingPunct="1"/>
            <a:endParaRPr lang="zh-CN" altLang="en-US" sz="2400">
              <a:ea typeface="黑体" pitchFamily="2" charset="-122"/>
            </a:endParaRPr>
          </a:p>
          <a:p>
            <a:pPr eaLnBrk="1" hangingPunct="1"/>
            <a:r>
              <a:rPr lang="zh-CN" altLang="en-US" sz="2400" b="1">
                <a:solidFill>
                  <a:schemeClr val="folHlink"/>
                </a:solidFill>
                <a:ea typeface="黑体" pitchFamily="2" charset="-122"/>
              </a:rPr>
              <a:t>一般培养：</a:t>
            </a:r>
            <a:r>
              <a:rPr lang="zh-CN" altLang="en-US" sz="2400" b="1">
                <a:ea typeface="黑体" pitchFamily="2" charset="-122"/>
              </a:rPr>
              <a:t>肉汤培养基或</a:t>
            </a:r>
            <a:r>
              <a:rPr lang="en-US" altLang="zh-CN" sz="2400" b="1">
                <a:ea typeface="黑体" pitchFamily="2" charset="-122"/>
              </a:rPr>
              <a:t>LB</a:t>
            </a:r>
            <a:r>
              <a:rPr lang="zh-CN" altLang="en-US" sz="2400" b="1">
                <a:ea typeface="黑体" pitchFamily="2" charset="-122"/>
              </a:rPr>
              <a:t>培养基；</a:t>
            </a:r>
          </a:p>
          <a:p>
            <a:pPr eaLnBrk="1" hangingPunct="1"/>
            <a:r>
              <a:rPr lang="zh-CN" altLang="en-US" sz="2400" b="1">
                <a:solidFill>
                  <a:schemeClr val="folHlink"/>
                </a:solidFill>
                <a:ea typeface="黑体" pitchFamily="2" charset="-122"/>
              </a:rPr>
              <a:t>自然转化：</a:t>
            </a:r>
            <a:r>
              <a:rPr lang="zh-CN" altLang="en-US" sz="2400" b="1">
                <a:ea typeface="黑体" pitchFamily="2" charset="-122"/>
              </a:rPr>
              <a:t>基础培养基；</a:t>
            </a:r>
          </a:p>
          <a:p>
            <a:pPr eaLnBrk="1" hangingPunct="1"/>
            <a:r>
              <a:rPr lang="zh-CN" altLang="en-US" sz="2400" b="1">
                <a:solidFill>
                  <a:schemeClr val="folHlink"/>
                </a:solidFill>
                <a:ea typeface="黑体" pitchFamily="2" charset="-122"/>
              </a:rPr>
              <a:t>观察芽孢：</a:t>
            </a:r>
            <a:r>
              <a:rPr lang="zh-CN" altLang="en-US" sz="2400" b="1">
                <a:ea typeface="黑体" pitchFamily="2" charset="-122"/>
              </a:rPr>
              <a:t>生孢子培养基；</a:t>
            </a:r>
          </a:p>
          <a:p>
            <a:pPr eaLnBrk="1" hangingPunct="1">
              <a:lnSpc>
                <a:spcPct val="200000"/>
              </a:lnSpc>
            </a:pPr>
            <a:r>
              <a:rPr lang="zh-CN" altLang="en-US" sz="2400" b="1">
                <a:solidFill>
                  <a:schemeClr val="folHlink"/>
                </a:solidFill>
                <a:ea typeface="黑体" pitchFamily="2" charset="-122"/>
              </a:rPr>
              <a:t>产蛋白酶：</a:t>
            </a:r>
            <a:r>
              <a:rPr lang="zh-CN" altLang="en-US" sz="2400" b="1">
                <a:ea typeface="黑体" pitchFamily="2" charset="-122"/>
              </a:rPr>
              <a:t>以玉米粉、黄豆饼粉为主的产酶培养基；</a:t>
            </a:r>
            <a:endParaRPr lang="zh-CN" altLang="en-US" b="1">
              <a:ea typeface="黑体" pitchFamily="2" charset="-122"/>
            </a:endParaRPr>
          </a:p>
        </p:txBody>
      </p:sp>
      <p:sp>
        <p:nvSpPr>
          <p:cNvPr id="11" name="Text Box 14"/>
          <p:cNvSpPr txBox="1">
            <a:spLocks noChangeArrowheads="1"/>
          </p:cNvSpPr>
          <p:nvPr/>
        </p:nvSpPr>
        <p:spPr bwMode="auto">
          <a:xfrm>
            <a:off x="228600" y="1981200"/>
            <a:ext cx="8686800" cy="1363663"/>
          </a:xfrm>
          <a:prstGeom prst="rect">
            <a:avLst/>
          </a:prstGeom>
          <a:solidFill>
            <a:srgbClr val="008000"/>
          </a:solidFill>
          <a:ln w="9525">
            <a:solidFill>
              <a:srgbClr val="FF6600"/>
            </a:solidFill>
            <a:miter lim="800000"/>
            <a:headEnd/>
            <a:tailEnd/>
          </a:ln>
          <a:effectLst/>
        </p:spPr>
        <p:txBody>
          <a:bodyPr>
            <a:spAutoFit/>
          </a:bodyPr>
          <a:lstStyle/>
          <a:p>
            <a:pPr eaLnBrk="1" hangingPunct="1">
              <a:lnSpc>
                <a:spcPct val="115000"/>
              </a:lnSpc>
            </a:pPr>
            <a:r>
              <a:rPr lang="zh-CN" altLang="en-US" sz="2400" b="1" dirty="0">
                <a:solidFill>
                  <a:schemeClr val="bg1"/>
                </a:solidFill>
                <a:ea typeface="黑体" pitchFamily="2" charset="-122"/>
              </a:rPr>
              <a:t>实验室一般培养：</a:t>
            </a:r>
            <a:r>
              <a:rPr lang="zh-CN" altLang="en-US" sz="2400" b="1" u="sng" dirty="0">
                <a:solidFill>
                  <a:schemeClr val="bg1"/>
                </a:solidFill>
                <a:ea typeface="黑体" pitchFamily="2" charset="-122"/>
              </a:rPr>
              <a:t>普通常用培养基</a:t>
            </a:r>
            <a:r>
              <a:rPr lang="zh-CN" altLang="en-US" sz="2400" b="1" dirty="0">
                <a:solidFill>
                  <a:schemeClr val="bg1"/>
                </a:solidFill>
                <a:ea typeface="黑体" pitchFamily="2" charset="-122"/>
              </a:rPr>
              <a:t>；</a:t>
            </a:r>
          </a:p>
          <a:p>
            <a:pPr eaLnBrk="1" hangingPunct="1">
              <a:lnSpc>
                <a:spcPct val="115000"/>
              </a:lnSpc>
            </a:pPr>
            <a:r>
              <a:rPr lang="zh-CN" altLang="en-US" sz="2400" b="1" dirty="0">
                <a:solidFill>
                  <a:schemeClr val="bg1"/>
                </a:solidFill>
                <a:ea typeface="黑体" pitchFamily="2" charset="-122"/>
              </a:rPr>
              <a:t>遗传研究：</a:t>
            </a:r>
            <a:r>
              <a:rPr lang="zh-CN" altLang="en-US" sz="2400" b="1" u="sng" dirty="0">
                <a:solidFill>
                  <a:schemeClr val="bg1"/>
                </a:solidFill>
                <a:ea typeface="黑体" pitchFamily="2" charset="-122"/>
              </a:rPr>
              <a:t>成分清楚的合成培养基</a:t>
            </a:r>
            <a:r>
              <a:rPr lang="zh-CN" altLang="en-US" sz="2400" b="1" dirty="0">
                <a:solidFill>
                  <a:schemeClr val="bg1"/>
                </a:solidFill>
                <a:ea typeface="黑体" pitchFamily="2" charset="-122"/>
              </a:rPr>
              <a:t>；</a:t>
            </a:r>
          </a:p>
          <a:p>
            <a:pPr eaLnBrk="1" hangingPunct="1">
              <a:lnSpc>
                <a:spcPct val="115000"/>
              </a:lnSpc>
            </a:pPr>
            <a:r>
              <a:rPr lang="zh-CN" altLang="en-US" sz="2400" b="1" dirty="0">
                <a:solidFill>
                  <a:schemeClr val="bg1"/>
                </a:solidFill>
                <a:ea typeface="黑体" pitchFamily="2" charset="-122"/>
              </a:rPr>
              <a:t>生理、代谢研究：选用相应的培养基配方；</a:t>
            </a:r>
            <a:endParaRPr lang="zh-CN" altLang="en-US" b="1" dirty="0">
              <a:solidFill>
                <a:schemeClr val="bg1"/>
              </a:solidFill>
              <a:ea typeface="黑体" pitchFamily="2" charset="-122"/>
            </a:endParaRPr>
          </a:p>
        </p:txBody>
      </p:sp>
      <p:graphicFrame>
        <p:nvGraphicFramePr>
          <p:cNvPr id="92163" name="Object 3"/>
          <p:cNvGraphicFramePr>
            <a:graphicFrameLocks noChangeAspect="1"/>
          </p:cNvGraphicFramePr>
          <p:nvPr/>
        </p:nvGraphicFramePr>
        <p:xfrm>
          <a:off x="0" y="1357313"/>
          <a:ext cx="9677400" cy="5686425"/>
        </p:xfrm>
        <a:graphic>
          <a:graphicData uri="http://schemas.openxmlformats.org/presentationml/2006/ole">
            <p:oleObj spid="_x0000_s92163" name="文档" r:id="rId4" imgW="5642640" imgH="3316320" progId="Word.Document.8">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7706"/>
                                        </p:tgtEl>
                                        <p:attrNameLst>
                                          <p:attrName>style.visibility</p:attrName>
                                        </p:attrNameLst>
                                      </p:cBhvr>
                                      <p:to>
                                        <p:strVal val="visible"/>
                                      </p:to>
                                    </p:set>
                                    <p:anim calcmode="lin" valueType="num">
                                      <p:cBhvr additive="base">
                                        <p:cTn id="7" dur="500" fill="hold"/>
                                        <p:tgtEl>
                                          <p:spTgt spid="157706"/>
                                        </p:tgtEl>
                                        <p:attrNameLst>
                                          <p:attrName>ppt_x</p:attrName>
                                        </p:attrNameLst>
                                      </p:cBhvr>
                                      <p:tavLst>
                                        <p:tav tm="0">
                                          <p:val>
                                            <p:strVal val="0-#ppt_w/2"/>
                                          </p:val>
                                        </p:tav>
                                        <p:tav tm="100000">
                                          <p:val>
                                            <p:strVal val="#ppt_x"/>
                                          </p:val>
                                        </p:tav>
                                      </p:tavLst>
                                    </p:anim>
                                    <p:anim calcmode="lin" valueType="num">
                                      <p:cBhvr additive="base">
                                        <p:cTn id="8" dur="500" fill="hold"/>
                                        <p:tgtEl>
                                          <p:spTgt spid="1577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7709"/>
                                        </p:tgtEl>
                                        <p:attrNameLst>
                                          <p:attrName>style.visibility</p:attrName>
                                        </p:attrNameLst>
                                      </p:cBhvr>
                                      <p:to>
                                        <p:strVal val="visible"/>
                                      </p:to>
                                    </p:set>
                                    <p:anim calcmode="lin" valueType="num">
                                      <p:cBhvr additive="base">
                                        <p:cTn id="13" dur="500" fill="hold"/>
                                        <p:tgtEl>
                                          <p:spTgt spid="157709"/>
                                        </p:tgtEl>
                                        <p:attrNameLst>
                                          <p:attrName>ppt_x</p:attrName>
                                        </p:attrNameLst>
                                      </p:cBhvr>
                                      <p:tavLst>
                                        <p:tav tm="0">
                                          <p:val>
                                            <p:strVal val="0-#ppt_w/2"/>
                                          </p:val>
                                        </p:tav>
                                        <p:tav tm="100000">
                                          <p:val>
                                            <p:strVal val="#ppt_x"/>
                                          </p:val>
                                        </p:tav>
                                      </p:tavLst>
                                    </p:anim>
                                    <p:anim calcmode="lin" valueType="num">
                                      <p:cBhvr additive="base">
                                        <p:cTn id="14" dur="500" fill="hold"/>
                                        <p:tgtEl>
                                          <p:spTgt spid="15770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770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92163"/>
                                        </p:tgtEl>
                                        <p:attrNameLst>
                                          <p:attrName>style.visibility</p:attrName>
                                        </p:attrNameLst>
                                      </p:cBhvr>
                                      <p:to>
                                        <p:strVal val="visible"/>
                                      </p:to>
                                    </p:set>
                                    <p:anim calcmode="lin" valueType="num">
                                      <p:cBhvr additive="base">
                                        <p:cTn id="19" dur="500" fill="hold"/>
                                        <p:tgtEl>
                                          <p:spTgt spid="92163"/>
                                        </p:tgtEl>
                                        <p:attrNameLst>
                                          <p:attrName>ppt_x</p:attrName>
                                        </p:attrNameLst>
                                      </p:cBhvr>
                                      <p:tavLst>
                                        <p:tav tm="0">
                                          <p:val>
                                            <p:strVal val="0-#ppt_w/2"/>
                                          </p:val>
                                        </p:tav>
                                        <p:tav tm="100000">
                                          <p:val>
                                            <p:strVal val="#ppt_x"/>
                                          </p:val>
                                        </p:tav>
                                      </p:tavLst>
                                    </p:anim>
                                    <p:anim calcmode="lin" valueType="num">
                                      <p:cBhvr additive="base">
                                        <p:cTn id="20" dur="500" fill="hold"/>
                                        <p:tgtEl>
                                          <p:spTgt spid="9216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216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7711"/>
                                        </p:tgtEl>
                                        <p:attrNameLst>
                                          <p:attrName>style.visibility</p:attrName>
                                        </p:attrNameLst>
                                      </p:cBhvr>
                                      <p:to>
                                        <p:strVal val="visible"/>
                                      </p:to>
                                    </p:set>
                                    <p:anim calcmode="lin" valueType="num">
                                      <p:cBhvr additive="base">
                                        <p:cTn id="31" dur="500" fill="hold"/>
                                        <p:tgtEl>
                                          <p:spTgt spid="157711"/>
                                        </p:tgtEl>
                                        <p:attrNameLst>
                                          <p:attrName>ppt_x</p:attrName>
                                        </p:attrNameLst>
                                      </p:cBhvr>
                                      <p:tavLst>
                                        <p:tav tm="0">
                                          <p:val>
                                            <p:strVal val="#ppt_x"/>
                                          </p:val>
                                        </p:tav>
                                        <p:tav tm="100000">
                                          <p:val>
                                            <p:strVal val="#ppt_x"/>
                                          </p:val>
                                        </p:tav>
                                      </p:tavLst>
                                    </p:anim>
                                    <p:anim calcmode="lin" valueType="num">
                                      <p:cBhvr additive="base">
                                        <p:cTn id="32" dur="500" fill="hold"/>
                                        <p:tgtEl>
                                          <p:spTgt spid="1577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6" grpId="0" autoUpdateAnimBg="0"/>
      <p:bldP spid="157709" grpId="0" animBg="1" autoUpdateAnimBg="0"/>
      <p:bldP spid="157711" grpId="0" animBg="1" autoUpdateAnimBg="0"/>
      <p:bldP spid="11"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251908" name="Text Box 4"/>
          <p:cNvSpPr txBox="1">
            <a:spLocks noChangeArrowheads="1"/>
          </p:cNvSpPr>
          <p:nvPr/>
        </p:nvSpPr>
        <p:spPr bwMode="auto">
          <a:xfrm>
            <a:off x="228600" y="990600"/>
            <a:ext cx="4051109" cy="461665"/>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2、营养物质浓度及配比合适</a:t>
            </a:r>
            <a:endParaRPr lang="zh-CN" altLang="en-US" sz="2400" b="1" dirty="0">
              <a:ea typeface="黑体" pitchFamily="2" charset="-122"/>
            </a:endParaRPr>
          </a:p>
        </p:txBody>
      </p:sp>
      <p:sp>
        <p:nvSpPr>
          <p:cNvPr id="251909" name="Text Box 5"/>
          <p:cNvSpPr txBox="1">
            <a:spLocks noChangeArrowheads="1"/>
          </p:cNvSpPr>
          <p:nvPr/>
        </p:nvSpPr>
        <p:spPr bwMode="auto">
          <a:xfrm>
            <a:off x="857224" y="2300109"/>
            <a:ext cx="3897221" cy="1200329"/>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营养物质的浓度适宜；</a:t>
            </a:r>
          </a:p>
          <a:p>
            <a:pPr eaLnBrk="1" hangingPunct="1"/>
            <a:endParaRPr lang="zh-CN" altLang="en-US" sz="2400" b="1" dirty="0">
              <a:solidFill>
                <a:schemeClr val="bg1"/>
              </a:solidFill>
              <a:ea typeface="黑体" pitchFamily="2" charset="-122"/>
            </a:endParaRPr>
          </a:p>
          <a:p>
            <a:pPr eaLnBrk="1" hangingPunct="1"/>
            <a:r>
              <a:rPr lang="zh-CN" altLang="en-US" sz="2400" b="1" dirty="0">
                <a:solidFill>
                  <a:schemeClr val="bg1"/>
                </a:solidFill>
                <a:ea typeface="黑体" pitchFamily="2" charset="-122"/>
              </a:rPr>
              <a:t>营养物质之间的配比适宜；</a:t>
            </a:r>
          </a:p>
        </p:txBody>
      </p:sp>
      <p:sp>
        <p:nvSpPr>
          <p:cNvPr id="251910" name="Text Box 6"/>
          <p:cNvSpPr txBox="1">
            <a:spLocks noChangeArrowheads="1"/>
          </p:cNvSpPr>
          <p:nvPr/>
        </p:nvSpPr>
        <p:spPr bwMode="auto">
          <a:xfrm>
            <a:off x="457200" y="3048000"/>
            <a:ext cx="8458200" cy="957250"/>
          </a:xfrm>
          <a:prstGeom prst="rect">
            <a:avLst/>
          </a:prstGeom>
          <a:solidFill>
            <a:schemeClr val="tx1"/>
          </a:solidFill>
          <a:ln w="9525">
            <a:solidFill>
              <a:srgbClr val="FF0000"/>
            </a:solidFill>
            <a:miter lim="800000"/>
            <a:headEnd/>
            <a:tailEnd/>
          </a:ln>
          <a:effectLst/>
        </p:spPr>
        <p:txBody>
          <a:bodyPr>
            <a:spAutoFit/>
          </a:bodyPr>
          <a:lstStyle/>
          <a:p>
            <a:pPr eaLnBrk="1" hangingPunct="1">
              <a:lnSpc>
                <a:spcPct val="150000"/>
              </a:lnSpc>
            </a:pPr>
            <a:r>
              <a:rPr lang="zh-CN" altLang="en-US" sz="2000" b="1" dirty="0">
                <a:solidFill>
                  <a:schemeClr val="bg1"/>
                </a:solidFill>
                <a:ea typeface="黑体" pitchFamily="2" charset="-122"/>
              </a:rPr>
              <a:t>高浓度糖类物质、无机盐、重金属离子等不仅不能</a:t>
            </a:r>
          </a:p>
          <a:p>
            <a:pPr eaLnBrk="1" hangingPunct="1">
              <a:lnSpc>
                <a:spcPct val="150000"/>
              </a:lnSpc>
            </a:pPr>
            <a:r>
              <a:rPr lang="zh-CN" altLang="en-US" sz="2000" b="1" dirty="0">
                <a:solidFill>
                  <a:schemeClr val="bg1"/>
                </a:solidFill>
                <a:ea typeface="黑体" pitchFamily="2" charset="-122"/>
              </a:rPr>
              <a:t>维持和促进微生物的生长，反而起到抑制或杀菌作用</a:t>
            </a:r>
            <a:r>
              <a:rPr lang="zh-CN" altLang="en-US" sz="2000" b="1" dirty="0" smtClean="0">
                <a:solidFill>
                  <a:schemeClr val="bg1"/>
                </a:solidFill>
                <a:ea typeface="黑体" pitchFamily="2" charset="-122"/>
              </a:rPr>
              <a:t>。</a:t>
            </a:r>
            <a:endParaRPr lang="zh-CN" altLang="en-US" sz="2400" b="1" dirty="0">
              <a:solidFill>
                <a:schemeClr val="bg1"/>
              </a:solidFill>
              <a:ea typeface="黑体" pitchFamily="2" charset="-122"/>
            </a:endParaRPr>
          </a:p>
        </p:txBody>
      </p:sp>
      <p:sp>
        <p:nvSpPr>
          <p:cNvPr id="251911" name="Text Box 7"/>
          <p:cNvSpPr txBox="1">
            <a:spLocks noChangeArrowheads="1"/>
          </p:cNvSpPr>
          <p:nvPr/>
        </p:nvSpPr>
        <p:spPr bwMode="auto">
          <a:xfrm>
            <a:off x="533400" y="3886200"/>
            <a:ext cx="7613650" cy="1076325"/>
          </a:xfrm>
          <a:prstGeom prst="rect">
            <a:avLst/>
          </a:prstGeom>
          <a:solidFill>
            <a:srgbClr val="008000"/>
          </a:solidFill>
          <a:ln w="9525">
            <a:solidFill>
              <a:srgbClr val="FF9900"/>
            </a:solidFill>
            <a:miter lim="800000"/>
            <a:headEnd/>
            <a:tailEnd/>
          </a:ln>
          <a:effectLst/>
        </p:spPr>
        <p:txBody>
          <a:bodyPr wrap="none">
            <a:spAutoFit/>
          </a:bodyPr>
          <a:lstStyle/>
          <a:p>
            <a:pPr eaLnBrk="1" hangingPunct="1"/>
            <a:r>
              <a:rPr lang="zh-CN" altLang="en-US" sz="2000" b="1" dirty="0">
                <a:solidFill>
                  <a:schemeClr val="bg1"/>
                </a:solidFill>
                <a:ea typeface="黑体" pitchFamily="2" charset="-122"/>
              </a:rPr>
              <a:t>培养基中各营养物质之间的浓度配比也直接影响微生物的生长</a:t>
            </a:r>
          </a:p>
          <a:p>
            <a:pPr eaLnBrk="1" hangingPunct="1"/>
            <a:r>
              <a:rPr lang="zh-CN" altLang="en-US" sz="2000" b="1" dirty="0">
                <a:solidFill>
                  <a:schemeClr val="bg1"/>
                </a:solidFill>
                <a:ea typeface="黑体" pitchFamily="2" charset="-122"/>
              </a:rPr>
              <a:t>繁殖和(或)代谢产物的形成和积累，其中碳氮比(</a:t>
            </a:r>
            <a:r>
              <a:rPr lang="en-US" altLang="zh-CN" sz="2000" b="1" dirty="0">
                <a:solidFill>
                  <a:schemeClr val="bg1"/>
                </a:solidFill>
                <a:ea typeface="黑体" pitchFamily="2" charset="-122"/>
              </a:rPr>
              <a:t>C/N)</a:t>
            </a:r>
            <a:r>
              <a:rPr lang="zh-CN" altLang="en-US" sz="2000" b="1" dirty="0">
                <a:solidFill>
                  <a:schemeClr val="bg1"/>
                </a:solidFill>
                <a:ea typeface="黑体" pitchFamily="2" charset="-122"/>
              </a:rPr>
              <a:t>的影响较大。</a:t>
            </a:r>
          </a:p>
          <a:p>
            <a:pPr eaLnBrk="1" hangingPunct="1"/>
            <a:endParaRPr lang="zh-CN" altLang="en-US" sz="2400" b="1" dirty="0">
              <a:solidFill>
                <a:srgbClr val="FFFF00"/>
              </a:solidFill>
              <a:ea typeface="黑体" pitchFamily="2" charset="-122"/>
            </a:endParaRPr>
          </a:p>
        </p:txBody>
      </p:sp>
      <p:sp>
        <p:nvSpPr>
          <p:cNvPr id="251912" name="Text Box 8"/>
          <p:cNvSpPr txBox="1">
            <a:spLocks noChangeArrowheads="1"/>
          </p:cNvSpPr>
          <p:nvPr/>
        </p:nvSpPr>
        <p:spPr bwMode="auto">
          <a:xfrm>
            <a:off x="304800" y="5029200"/>
            <a:ext cx="8548688" cy="1562100"/>
          </a:xfrm>
          <a:prstGeom prst="rect">
            <a:avLst/>
          </a:prstGeom>
          <a:solidFill>
            <a:srgbClr val="0000FF"/>
          </a:solidFill>
          <a:ln w="9525">
            <a:solidFill>
              <a:schemeClr val="folHlink"/>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发酵生产谷氨酸时：</a:t>
            </a:r>
          </a:p>
          <a:p>
            <a:pPr eaLnBrk="1" hangingPunct="1"/>
            <a:endParaRPr lang="zh-CN" altLang="en-US" sz="2400" b="1" dirty="0">
              <a:solidFill>
                <a:schemeClr val="bg1"/>
              </a:solidFill>
              <a:ea typeface="黑体" pitchFamily="2" charset="-122"/>
            </a:endParaRPr>
          </a:p>
          <a:p>
            <a:pPr eaLnBrk="1" hangingPunct="1"/>
            <a:r>
              <a:rPr lang="zh-CN" altLang="en-US" sz="2400" b="1" dirty="0">
                <a:solidFill>
                  <a:schemeClr val="bg1"/>
                </a:solidFill>
                <a:ea typeface="黑体" pitchFamily="2" charset="-122"/>
              </a:rPr>
              <a:t>碳氮比为4/1时，菌体大量繁殖，谷氨酸积累少；</a:t>
            </a:r>
          </a:p>
          <a:p>
            <a:pPr eaLnBrk="1" hangingPunct="1"/>
            <a:r>
              <a:rPr lang="zh-CN" altLang="en-US" sz="2400" b="1" dirty="0">
                <a:solidFill>
                  <a:schemeClr val="bg1"/>
                </a:solidFill>
                <a:ea typeface="黑体" pitchFamily="2" charset="-122"/>
              </a:rPr>
              <a:t>碳氮比为3/1时，菌体繁殖受到抑制，谷氨酸产量则大量增加。</a:t>
            </a:r>
          </a:p>
        </p:txBody>
      </p:sp>
      <p:sp>
        <p:nvSpPr>
          <p:cNvPr id="10" name="Text Box 5"/>
          <p:cNvSpPr txBox="1">
            <a:spLocks noChangeArrowheads="1"/>
          </p:cNvSpPr>
          <p:nvPr/>
        </p:nvSpPr>
        <p:spPr bwMode="auto">
          <a:xfrm>
            <a:off x="4038600" y="0"/>
            <a:ext cx="5086350" cy="457200"/>
          </a:xfrm>
          <a:prstGeom prst="rect">
            <a:avLst/>
          </a:prstGeom>
          <a:noFill/>
          <a:ln w="9525">
            <a:noFill/>
            <a:miter lim="800000"/>
            <a:headEnd/>
            <a:tailEnd/>
          </a:ln>
          <a:effectLst/>
        </p:spPr>
        <p:txBody>
          <a:bodyPr wrap="none">
            <a:spAutoFit/>
          </a:bodyPr>
          <a:lstStyle/>
          <a:p>
            <a:pPr eaLnBrk="1" hangingPunct="1"/>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一、选用和设计培养基的原则和方法</a:t>
            </a:r>
          </a:p>
        </p:txBody>
      </p:sp>
      <p:pic>
        <p:nvPicPr>
          <p:cNvPr id="11" name="Picture 9" descr="zhou-b5-15"/>
          <p:cNvPicPr>
            <a:picLocks noChangeAspect="1" noChangeArrowheads="1"/>
          </p:cNvPicPr>
          <p:nvPr/>
        </p:nvPicPr>
        <p:blipFill>
          <a:blip r:embed="rId3" cstate="print"/>
          <a:srcRect/>
          <a:stretch>
            <a:fillRect/>
          </a:stretch>
        </p:blipFill>
        <p:spPr bwMode="auto">
          <a:xfrm>
            <a:off x="0" y="2867025"/>
            <a:ext cx="9144000" cy="39909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1909"/>
                                        </p:tgtEl>
                                        <p:attrNameLst>
                                          <p:attrName>style.visibility</p:attrName>
                                        </p:attrNameLst>
                                      </p:cBhvr>
                                      <p:to>
                                        <p:strVal val="visible"/>
                                      </p:to>
                                    </p:set>
                                    <p:anim calcmode="lin" valueType="num">
                                      <p:cBhvr additive="base">
                                        <p:cTn id="7" dur="500" fill="hold"/>
                                        <p:tgtEl>
                                          <p:spTgt spid="251909"/>
                                        </p:tgtEl>
                                        <p:attrNameLst>
                                          <p:attrName>ppt_x</p:attrName>
                                        </p:attrNameLst>
                                      </p:cBhvr>
                                      <p:tavLst>
                                        <p:tav tm="0">
                                          <p:val>
                                            <p:strVal val="0-#ppt_w/2"/>
                                          </p:val>
                                        </p:tav>
                                        <p:tav tm="100000">
                                          <p:val>
                                            <p:strVal val="#ppt_x"/>
                                          </p:val>
                                        </p:tav>
                                      </p:tavLst>
                                    </p:anim>
                                    <p:anim calcmode="lin" valueType="num">
                                      <p:cBhvr additive="base">
                                        <p:cTn id="8" dur="500" fill="hold"/>
                                        <p:tgtEl>
                                          <p:spTgt spid="2519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1910"/>
                                        </p:tgtEl>
                                        <p:attrNameLst>
                                          <p:attrName>style.visibility</p:attrName>
                                        </p:attrNameLst>
                                      </p:cBhvr>
                                      <p:to>
                                        <p:strVal val="visible"/>
                                      </p:to>
                                    </p:set>
                                    <p:anim calcmode="lin" valueType="num">
                                      <p:cBhvr additive="base">
                                        <p:cTn id="13" dur="500" fill="hold"/>
                                        <p:tgtEl>
                                          <p:spTgt spid="251910"/>
                                        </p:tgtEl>
                                        <p:attrNameLst>
                                          <p:attrName>ppt_x</p:attrName>
                                        </p:attrNameLst>
                                      </p:cBhvr>
                                      <p:tavLst>
                                        <p:tav tm="0">
                                          <p:val>
                                            <p:strVal val="0-#ppt_w/2"/>
                                          </p:val>
                                        </p:tav>
                                        <p:tav tm="100000">
                                          <p:val>
                                            <p:strVal val="#ppt_x"/>
                                          </p:val>
                                        </p:tav>
                                      </p:tavLst>
                                    </p:anim>
                                    <p:anim calcmode="lin" valueType="num">
                                      <p:cBhvr additive="base">
                                        <p:cTn id="14" dur="500" fill="hold"/>
                                        <p:tgtEl>
                                          <p:spTgt spid="25191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519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51911"/>
                                        </p:tgtEl>
                                        <p:attrNameLst>
                                          <p:attrName>style.visibility</p:attrName>
                                        </p:attrNameLst>
                                      </p:cBhvr>
                                      <p:to>
                                        <p:strVal val="visible"/>
                                      </p:to>
                                    </p:set>
                                    <p:anim calcmode="lin" valueType="num">
                                      <p:cBhvr additive="base">
                                        <p:cTn id="23" dur="500" fill="hold"/>
                                        <p:tgtEl>
                                          <p:spTgt spid="251911"/>
                                        </p:tgtEl>
                                        <p:attrNameLst>
                                          <p:attrName>ppt_x</p:attrName>
                                        </p:attrNameLst>
                                      </p:cBhvr>
                                      <p:tavLst>
                                        <p:tav tm="0">
                                          <p:val>
                                            <p:strVal val="0-#ppt_w/2"/>
                                          </p:val>
                                        </p:tav>
                                        <p:tav tm="100000">
                                          <p:val>
                                            <p:strVal val="#ppt_x"/>
                                          </p:val>
                                        </p:tav>
                                      </p:tavLst>
                                    </p:anim>
                                    <p:anim calcmode="lin" valueType="num">
                                      <p:cBhvr additive="base">
                                        <p:cTn id="24" dur="500" fill="hold"/>
                                        <p:tgtEl>
                                          <p:spTgt spid="2519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grpId="0" nodeType="clickEffect">
                                  <p:stCondLst>
                                    <p:cond delay="0"/>
                                  </p:stCondLst>
                                  <p:childTnLst>
                                    <p:set>
                                      <p:cBhvr>
                                        <p:cTn id="28" dur="1" fill="hold">
                                          <p:stCondLst>
                                            <p:cond delay="0"/>
                                          </p:stCondLst>
                                        </p:cTn>
                                        <p:tgtEl>
                                          <p:spTgt spid="251912"/>
                                        </p:tgtEl>
                                        <p:attrNameLst>
                                          <p:attrName>style.visibility</p:attrName>
                                        </p:attrNameLst>
                                      </p:cBhvr>
                                      <p:to>
                                        <p:strVal val="visible"/>
                                      </p:to>
                                    </p:set>
                                    <p:anim calcmode="lin" valueType="num">
                                      <p:cBhvr additive="base">
                                        <p:cTn id="29" dur="500" fill="hold"/>
                                        <p:tgtEl>
                                          <p:spTgt spid="251912"/>
                                        </p:tgtEl>
                                        <p:attrNameLst>
                                          <p:attrName>ppt_x</p:attrName>
                                        </p:attrNameLst>
                                      </p:cBhvr>
                                      <p:tavLst>
                                        <p:tav tm="0">
                                          <p:val>
                                            <p:strVal val="1+#ppt_w/2"/>
                                          </p:val>
                                        </p:tav>
                                        <p:tav tm="100000">
                                          <p:val>
                                            <p:strVal val="#ppt_x"/>
                                          </p:val>
                                        </p:tav>
                                      </p:tavLst>
                                    </p:anim>
                                    <p:anim calcmode="lin" valueType="num">
                                      <p:cBhvr additive="base">
                                        <p:cTn id="30" dur="500" fill="hold"/>
                                        <p:tgtEl>
                                          <p:spTgt spid="2519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9" grpId="0" autoUpdateAnimBg="0"/>
      <p:bldP spid="251910" grpId="0" animBg="1" autoUpdateAnimBg="0"/>
      <p:bldP spid="251911" grpId="0" animBg="1" autoUpdateAnimBg="0"/>
      <p:bldP spid="251912"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990600"/>
            <a:ext cx="3122971" cy="461665"/>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3、物理化学条件适宜</a:t>
            </a:r>
            <a:endParaRPr lang="zh-CN" altLang="en-US" sz="2400" b="1" dirty="0">
              <a:ea typeface="黑体" pitchFamily="2" charset="-122"/>
            </a:endParaRPr>
          </a:p>
        </p:txBody>
      </p:sp>
      <p:sp>
        <p:nvSpPr>
          <p:cNvPr id="5" name="Text Box 5"/>
          <p:cNvSpPr txBox="1">
            <a:spLocks noChangeArrowheads="1"/>
          </p:cNvSpPr>
          <p:nvPr/>
        </p:nvSpPr>
        <p:spPr bwMode="auto">
          <a:xfrm>
            <a:off x="1981200" y="2133600"/>
            <a:ext cx="3395663" cy="2289175"/>
          </a:xfrm>
          <a:prstGeom prst="rect">
            <a:avLst/>
          </a:prstGeom>
          <a:noFill/>
          <a:ln w="9525">
            <a:noFill/>
            <a:miter lim="800000"/>
            <a:headEnd/>
            <a:tailEnd/>
          </a:ln>
          <a:effectLst/>
        </p:spPr>
        <p:txBody>
          <a:bodyPr wrap="none">
            <a:spAutoFit/>
          </a:bodyPr>
          <a:lstStyle/>
          <a:p>
            <a:pPr eaLnBrk="1" hangingPunct="1"/>
            <a:r>
              <a:rPr lang="en-US" altLang="zh-CN" sz="3600" b="1" dirty="0">
                <a:solidFill>
                  <a:schemeClr val="bg1"/>
                </a:solidFill>
                <a:ea typeface="黑体" pitchFamily="2" charset="-122"/>
              </a:rPr>
              <a:t>pH；</a:t>
            </a:r>
          </a:p>
          <a:p>
            <a:pPr eaLnBrk="1" hangingPunct="1"/>
            <a:endParaRPr lang="en-US" altLang="zh-CN" sz="3600" b="1" dirty="0">
              <a:solidFill>
                <a:schemeClr val="bg1"/>
              </a:solidFill>
              <a:ea typeface="黑体" pitchFamily="2" charset="-122"/>
            </a:endParaRPr>
          </a:p>
          <a:p>
            <a:pPr eaLnBrk="1" hangingPunct="1"/>
            <a:endParaRPr lang="zh-CN" altLang="en-US" sz="3600" b="1" dirty="0">
              <a:solidFill>
                <a:schemeClr val="bg1"/>
              </a:solidFill>
              <a:ea typeface="黑体" pitchFamily="2" charset="-122"/>
            </a:endParaRPr>
          </a:p>
          <a:p>
            <a:pPr eaLnBrk="1" hangingPunct="1"/>
            <a:r>
              <a:rPr lang="zh-CN" altLang="en-US" sz="3600" b="1" dirty="0">
                <a:solidFill>
                  <a:schemeClr val="bg1"/>
                </a:solidFill>
                <a:ea typeface="黑体" pitchFamily="2" charset="-122"/>
              </a:rPr>
              <a:t>氧化还原电位；</a:t>
            </a:r>
            <a:endParaRPr lang="zh-CN" altLang="en-US" b="1" dirty="0">
              <a:solidFill>
                <a:schemeClr val="bg1"/>
              </a:solidFill>
              <a:ea typeface="黑体" pitchFamily="2" charset="-122"/>
            </a:endParaRPr>
          </a:p>
        </p:txBody>
      </p:sp>
      <p:sp>
        <p:nvSpPr>
          <p:cNvPr id="6" name="Text Box 5"/>
          <p:cNvSpPr txBox="1">
            <a:spLocks noChangeArrowheads="1"/>
          </p:cNvSpPr>
          <p:nvPr/>
        </p:nvSpPr>
        <p:spPr bwMode="auto">
          <a:xfrm>
            <a:off x="4038600" y="0"/>
            <a:ext cx="5086350" cy="457200"/>
          </a:xfrm>
          <a:prstGeom prst="rect">
            <a:avLst/>
          </a:prstGeom>
          <a:noFill/>
          <a:ln w="9525">
            <a:noFill/>
            <a:miter lim="800000"/>
            <a:headEnd/>
            <a:tailEnd/>
          </a:ln>
          <a:effectLst/>
        </p:spPr>
        <p:txBody>
          <a:bodyPr wrap="none">
            <a:spAutoFit/>
          </a:bodyPr>
          <a:lstStyle/>
          <a:p>
            <a:pPr eaLnBrk="1" hangingPunct="1"/>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一、选用和设计培养基的原则和方法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b="1">
              <a:solidFill>
                <a:schemeClr val="folHlink"/>
              </a:solidFill>
              <a:ea typeface="黑体" pitchFamily="2" charset="-122"/>
            </a:endParaRPr>
          </a:p>
          <a:p>
            <a:pPr eaLnBrk="1" hangingPunct="1"/>
            <a:endParaRPr lang="zh-CN" altLang="en-US" b="1">
              <a:ea typeface="黑体" pitchFamily="2" charset="-122"/>
            </a:endParaRPr>
          </a:p>
          <a:p>
            <a:endParaRPr lang="zh-CN" altLang="en-US" sz="2400" b="1">
              <a:ea typeface="黑体" pitchFamily="2" charset="-122"/>
            </a:endParaRPr>
          </a:p>
        </p:txBody>
      </p:sp>
      <p:sp>
        <p:nvSpPr>
          <p:cNvPr id="3" name="Text Box 3"/>
          <p:cNvSpPr txBox="1">
            <a:spLocks noChangeArrowheads="1"/>
          </p:cNvSpPr>
          <p:nvPr/>
        </p:nvSpPr>
        <p:spPr bwMode="auto">
          <a:xfrm>
            <a:off x="6796096" y="0"/>
            <a:ext cx="2419374" cy="369332"/>
          </a:xfrm>
          <a:prstGeom prst="rect">
            <a:avLst/>
          </a:prstGeom>
          <a:noFill/>
          <a:ln w="9525">
            <a:noFill/>
            <a:miter lim="800000"/>
            <a:headEnd/>
            <a:tailEnd/>
          </a:ln>
          <a:effectLst/>
        </p:spPr>
        <p:txBody>
          <a:bodyPr wrap="square">
            <a:spAutoFit/>
          </a:bodyPr>
          <a:lstStyle/>
          <a:p>
            <a:pPr eaLnBrk="1" hangingPunct="1"/>
            <a:r>
              <a:rPr lang="zh-CN" altLang="en-US" b="1" i="1" dirty="0">
                <a:solidFill>
                  <a:schemeClr val="accent3">
                    <a:lumMod val="65000"/>
                  </a:schemeClr>
                </a:solidFill>
                <a:ea typeface="黑体" pitchFamily="2" charset="-122"/>
              </a:rPr>
              <a:t>3、物理化学条件适宜</a:t>
            </a:r>
          </a:p>
        </p:txBody>
      </p:sp>
      <p:sp>
        <p:nvSpPr>
          <p:cNvPr id="4" name="Text Box 4"/>
          <p:cNvSpPr txBox="1">
            <a:spLocks noChangeArrowheads="1"/>
          </p:cNvSpPr>
          <p:nvPr/>
        </p:nvSpPr>
        <p:spPr bwMode="auto">
          <a:xfrm>
            <a:off x="304800" y="609600"/>
            <a:ext cx="1481138" cy="641350"/>
          </a:xfrm>
          <a:prstGeom prst="rect">
            <a:avLst/>
          </a:prstGeom>
          <a:noFill/>
          <a:ln w="9525">
            <a:noFill/>
            <a:miter lim="800000"/>
            <a:headEnd/>
            <a:tailEnd/>
          </a:ln>
          <a:effectLst/>
        </p:spPr>
        <p:txBody>
          <a:bodyPr wrap="none">
            <a:spAutoFit/>
          </a:bodyPr>
          <a:lstStyle/>
          <a:p>
            <a:pPr eaLnBrk="1" hangingPunct="1"/>
            <a:r>
              <a:rPr lang="zh-CN" altLang="zh-CN" sz="3600" b="1" dirty="0">
                <a:solidFill>
                  <a:schemeClr val="bg1"/>
                </a:solidFill>
                <a:ea typeface="黑体" pitchFamily="2" charset="-122"/>
              </a:rPr>
              <a:t>1）</a:t>
            </a:r>
            <a:r>
              <a:rPr lang="en-US" altLang="zh-CN" sz="3600" b="1" dirty="0">
                <a:solidFill>
                  <a:schemeClr val="bg1"/>
                </a:solidFill>
                <a:ea typeface="黑体" pitchFamily="2" charset="-122"/>
              </a:rPr>
              <a:t>pH</a:t>
            </a:r>
            <a:endParaRPr lang="zh-CN" altLang="en-US" b="1" dirty="0">
              <a:solidFill>
                <a:schemeClr val="bg1"/>
              </a:solidFill>
              <a:ea typeface="黑体" pitchFamily="2" charset="-122"/>
            </a:endParaRPr>
          </a:p>
        </p:txBody>
      </p:sp>
      <p:sp>
        <p:nvSpPr>
          <p:cNvPr id="5" name="Text Box 5"/>
          <p:cNvSpPr txBox="1">
            <a:spLocks noChangeArrowheads="1"/>
          </p:cNvSpPr>
          <p:nvPr/>
        </p:nvSpPr>
        <p:spPr bwMode="auto">
          <a:xfrm>
            <a:off x="457200" y="1524000"/>
            <a:ext cx="6686568" cy="707886"/>
          </a:xfrm>
          <a:prstGeom prst="rect">
            <a:avLst/>
          </a:prstGeom>
          <a:solidFill>
            <a:srgbClr val="008000"/>
          </a:solidFill>
          <a:ln w="9525">
            <a:solidFill>
              <a:srgbClr val="FF9900"/>
            </a:solidFill>
            <a:miter lim="800000"/>
            <a:headEnd/>
            <a:tailEnd/>
          </a:ln>
          <a:effectLst/>
        </p:spPr>
        <p:txBody>
          <a:bodyPr wrap="square">
            <a:spAutoFit/>
          </a:bodyPr>
          <a:lstStyle/>
          <a:p>
            <a:pPr eaLnBrk="1" hangingPunct="1"/>
            <a:r>
              <a:rPr lang="zh-CN" altLang="en-US" sz="2000" b="1" dirty="0">
                <a:solidFill>
                  <a:schemeClr val="bg1"/>
                </a:solidFill>
                <a:ea typeface="黑体" pitchFamily="2" charset="-122"/>
              </a:rPr>
              <a:t>培养基的</a:t>
            </a:r>
            <a:r>
              <a:rPr lang="en-US" altLang="zh-CN" sz="2000" b="1" dirty="0">
                <a:solidFill>
                  <a:schemeClr val="bg1"/>
                </a:solidFill>
                <a:ea typeface="黑体" pitchFamily="2" charset="-122"/>
              </a:rPr>
              <a:t>pH</a:t>
            </a:r>
            <a:r>
              <a:rPr lang="zh-CN" altLang="en-US" sz="2000" b="1" dirty="0">
                <a:solidFill>
                  <a:schemeClr val="bg1"/>
                </a:solidFill>
                <a:ea typeface="黑体" pitchFamily="2" charset="-122"/>
              </a:rPr>
              <a:t>必须控制在一定的范围内，以满足不同类型</a:t>
            </a:r>
          </a:p>
          <a:p>
            <a:pPr eaLnBrk="1" hangingPunct="1"/>
            <a:r>
              <a:rPr lang="zh-CN" altLang="en-US" sz="2000" b="1" dirty="0">
                <a:solidFill>
                  <a:schemeClr val="bg1"/>
                </a:solidFill>
                <a:ea typeface="黑体" pitchFamily="2" charset="-122"/>
              </a:rPr>
              <a:t>微生物的生长繁殖或产生代谢产物</a:t>
            </a:r>
            <a:r>
              <a:rPr lang="zh-CN" altLang="en-US" sz="2000" b="1" dirty="0" smtClean="0">
                <a:solidFill>
                  <a:schemeClr val="bg1"/>
                </a:solidFill>
                <a:ea typeface="黑体" pitchFamily="2" charset="-122"/>
              </a:rPr>
              <a:t>。</a:t>
            </a:r>
            <a:endParaRPr lang="zh-CN" altLang="en-US" sz="2400" b="1" dirty="0">
              <a:ea typeface="黑体" pitchFamily="2" charset="-122"/>
            </a:endParaRPr>
          </a:p>
        </p:txBody>
      </p:sp>
      <p:sp>
        <p:nvSpPr>
          <p:cNvPr id="6" name="Text Box 6"/>
          <p:cNvSpPr txBox="1">
            <a:spLocks noChangeArrowheads="1"/>
          </p:cNvSpPr>
          <p:nvPr/>
        </p:nvSpPr>
        <p:spPr bwMode="auto">
          <a:xfrm>
            <a:off x="1050925" y="2433638"/>
            <a:ext cx="7160935" cy="1905137"/>
          </a:xfrm>
          <a:prstGeom prst="rect">
            <a:avLst/>
          </a:prstGeom>
          <a:noFill/>
          <a:ln w="9525">
            <a:noFill/>
            <a:miter lim="800000"/>
            <a:headEnd/>
            <a:tailEnd/>
          </a:ln>
          <a:effectLst/>
        </p:spPr>
        <p:txBody>
          <a:bodyPr wrap="none">
            <a:spAutoFit/>
          </a:bodyPr>
          <a:lstStyle/>
          <a:p>
            <a:pPr eaLnBrk="1" hangingPunct="1">
              <a:lnSpc>
                <a:spcPct val="155000"/>
              </a:lnSpc>
            </a:pPr>
            <a:r>
              <a:rPr lang="zh-CN" altLang="en-US" sz="2800" b="1" dirty="0">
                <a:solidFill>
                  <a:srgbClr val="FFCC66"/>
                </a:solidFill>
                <a:ea typeface="黑体" pitchFamily="2" charset="-122"/>
              </a:rPr>
              <a:t>通常培养条件：</a:t>
            </a:r>
          </a:p>
          <a:p>
            <a:pPr eaLnBrk="1" hangingPunct="1">
              <a:lnSpc>
                <a:spcPct val="155000"/>
              </a:lnSpc>
            </a:pPr>
            <a:r>
              <a:rPr lang="zh-CN" altLang="en-US" sz="2400" b="1" dirty="0">
                <a:solidFill>
                  <a:schemeClr val="folHlink"/>
                </a:solidFill>
                <a:ea typeface="黑体" pitchFamily="2" charset="-122"/>
              </a:rPr>
              <a:t>                           细菌与放线菌：</a:t>
            </a:r>
            <a:r>
              <a:rPr lang="en-US" altLang="zh-CN" sz="2400" b="1" dirty="0">
                <a:solidFill>
                  <a:schemeClr val="folHlink"/>
                </a:solidFill>
                <a:ea typeface="黑体" pitchFamily="2" charset="-122"/>
              </a:rPr>
              <a:t>pH7~7.5</a:t>
            </a:r>
          </a:p>
          <a:p>
            <a:pPr eaLnBrk="1" hangingPunct="1">
              <a:lnSpc>
                <a:spcPct val="155000"/>
              </a:lnSpc>
            </a:pPr>
            <a:r>
              <a:rPr lang="zh-CN" altLang="en-US" sz="2400" b="1" dirty="0">
                <a:solidFill>
                  <a:schemeClr val="folHlink"/>
                </a:solidFill>
                <a:ea typeface="黑体" pitchFamily="2" charset="-122"/>
              </a:rPr>
              <a:t>                            酵母菌和霉菌：</a:t>
            </a:r>
            <a:r>
              <a:rPr lang="en-US" altLang="zh-CN" sz="2400" b="1" dirty="0">
                <a:solidFill>
                  <a:schemeClr val="folHlink"/>
                </a:solidFill>
                <a:ea typeface="黑体" pitchFamily="2" charset="-122"/>
              </a:rPr>
              <a:t>pH4.5~6</a:t>
            </a:r>
            <a:r>
              <a:rPr lang="zh-CN" altLang="en-US" sz="2400" b="1" dirty="0">
                <a:solidFill>
                  <a:schemeClr val="folHlink"/>
                </a:solidFill>
                <a:ea typeface="黑体" pitchFamily="2" charset="-122"/>
              </a:rPr>
              <a:t>范围内生长</a:t>
            </a:r>
            <a:endParaRPr lang="zh-CN" altLang="en-US" sz="2400" b="1" dirty="0">
              <a:ea typeface="黑体" pitchFamily="2" charset="-122"/>
            </a:endParaRPr>
          </a:p>
        </p:txBody>
      </p:sp>
      <p:sp>
        <p:nvSpPr>
          <p:cNvPr id="7" name="Text Box 7"/>
          <p:cNvSpPr txBox="1">
            <a:spLocks noChangeArrowheads="1"/>
          </p:cNvSpPr>
          <p:nvPr/>
        </p:nvSpPr>
        <p:spPr bwMode="auto">
          <a:xfrm>
            <a:off x="314325" y="5003800"/>
            <a:ext cx="7577715" cy="892552"/>
          </a:xfrm>
          <a:prstGeom prst="rect">
            <a:avLst/>
          </a:prstGeom>
          <a:solidFill>
            <a:srgbClr val="008000"/>
          </a:solidFill>
          <a:ln w="9525">
            <a:solidFill>
              <a:srgbClr val="FFCC00"/>
            </a:solidFill>
            <a:miter lim="800000"/>
            <a:headEnd/>
            <a:tailEnd/>
          </a:ln>
          <a:effectLst/>
        </p:spPr>
        <p:txBody>
          <a:bodyPr wrap="none">
            <a:spAutoFit/>
          </a:bodyPr>
          <a:lstStyle/>
          <a:p>
            <a:pPr eaLnBrk="1" hangingPunct="1">
              <a:lnSpc>
                <a:spcPct val="130000"/>
              </a:lnSpc>
            </a:pPr>
            <a:r>
              <a:rPr lang="zh-CN" altLang="en-US" sz="2000" b="1" dirty="0">
                <a:solidFill>
                  <a:schemeClr val="bg1"/>
                </a:solidFill>
                <a:ea typeface="黑体" pitchFamily="2" charset="-122"/>
              </a:rPr>
              <a:t>为了维持培养基</a:t>
            </a:r>
            <a:r>
              <a:rPr lang="en-US" altLang="zh-CN" sz="2000" b="1" dirty="0">
                <a:solidFill>
                  <a:schemeClr val="bg1"/>
                </a:solidFill>
                <a:ea typeface="黑体" pitchFamily="2" charset="-122"/>
              </a:rPr>
              <a:t>pH</a:t>
            </a:r>
            <a:r>
              <a:rPr lang="zh-CN" altLang="en-US" sz="2000" b="1" dirty="0">
                <a:solidFill>
                  <a:schemeClr val="bg1"/>
                </a:solidFill>
                <a:ea typeface="黑体" pitchFamily="2" charset="-122"/>
              </a:rPr>
              <a:t>的相对恒定，通常在培养基中加入</a:t>
            </a:r>
            <a:r>
              <a:rPr lang="en-US" altLang="zh-CN" sz="2000" b="1" dirty="0">
                <a:solidFill>
                  <a:schemeClr val="bg1"/>
                </a:solidFill>
                <a:ea typeface="黑体" pitchFamily="2" charset="-122"/>
              </a:rPr>
              <a:t>pH</a:t>
            </a:r>
            <a:r>
              <a:rPr lang="zh-CN" altLang="en-US" sz="2000" b="1" dirty="0">
                <a:solidFill>
                  <a:schemeClr val="bg1"/>
                </a:solidFill>
                <a:ea typeface="黑体" pitchFamily="2" charset="-122"/>
              </a:rPr>
              <a:t>缓冲剂，</a:t>
            </a:r>
          </a:p>
          <a:p>
            <a:pPr eaLnBrk="1" hangingPunct="1">
              <a:lnSpc>
                <a:spcPct val="130000"/>
              </a:lnSpc>
            </a:pPr>
            <a:r>
              <a:rPr lang="zh-CN" altLang="en-US" sz="2000" b="1" dirty="0">
                <a:solidFill>
                  <a:schemeClr val="bg1"/>
                </a:solidFill>
                <a:ea typeface="黑体" pitchFamily="2" charset="-122"/>
              </a:rPr>
              <a:t>或在进行工业发酵时补加酸、碱</a:t>
            </a:r>
            <a:r>
              <a:rPr lang="zh-CN" altLang="en-US" sz="2000" b="1" dirty="0" smtClean="0">
                <a:solidFill>
                  <a:schemeClr val="bg1"/>
                </a:solidFill>
                <a:ea typeface="黑体" pitchFamily="2" charset="-122"/>
              </a:rPr>
              <a:t>。</a:t>
            </a:r>
            <a:endParaRPr lang="zh-CN" altLang="en-US" b="1" dirty="0">
              <a:solidFill>
                <a:srgbClr val="FFFF00"/>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6796096" y="0"/>
            <a:ext cx="2419374" cy="369332"/>
          </a:xfrm>
          <a:prstGeom prst="rect">
            <a:avLst/>
          </a:prstGeom>
          <a:noFill/>
          <a:ln w="9525">
            <a:noFill/>
            <a:miter lim="800000"/>
            <a:headEnd/>
            <a:tailEnd/>
          </a:ln>
          <a:effectLst/>
        </p:spPr>
        <p:txBody>
          <a:bodyPr wrap="square">
            <a:spAutoFit/>
          </a:bodyPr>
          <a:lstStyle/>
          <a:p>
            <a:pPr eaLnBrk="1" hangingPunct="1"/>
            <a:r>
              <a:rPr lang="zh-CN" altLang="en-US" b="1" i="1" dirty="0">
                <a:solidFill>
                  <a:schemeClr val="accent3">
                    <a:lumMod val="65000"/>
                  </a:schemeClr>
                </a:solidFill>
                <a:ea typeface="黑体" pitchFamily="2" charset="-122"/>
              </a:rPr>
              <a:t>3、物理化学条件适宜</a:t>
            </a:r>
          </a:p>
        </p:txBody>
      </p:sp>
      <p:sp>
        <p:nvSpPr>
          <p:cNvPr id="3" name="Text Box 4"/>
          <p:cNvSpPr txBox="1">
            <a:spLocks noChangeArrowheads="1"/>
          </p:cNvSpPr>
          <p:nvPr/>
        </p:nvSpPr>
        <p:spPr bwMode="auto">
          <a:xfrm>
            <a:off x="304800" y="609600"/>
            <a:ext cx="3658374" cy="646331"/>
          </a:xfrm>
          <a:prstGeom prst="rect">
            <a:avLst/>
          </a:prstGeom>
          <a:noFill/>
          <a:ln w="9525">
            <a:noFill/>
            <a:miter lim="800000"/>
            <a:headEnd/>
            <a:tailEnd/>
          </a:ln>
          <a:effectLst/>
        </p:spPr>
        <p:txBody>
          <a:bodyPr wrap="none">
            <a:spAutoFit/>
          </a:bodyPr>
          <a:lstStyle/>
          <a:p>
            <a:pPr eaLnBrk="1" hangingPunct="1"/>
            <a:r>
              <a:rPr lang="en-US" altLang="zh-CN" sz="3600" b="1" dirty="0" smtClean="0">
                <a:solidFill>
                  <a:schemeClr val="bg1"/>
                </a:solidFill>
                <a:ea typeface="黑体" pitchFamily="2" charset="-122"/>
              </a:rPr>
              <a:t>2</a:t>
            </a:r>
            <a:r>
              <a:rPr lang="zh-CN" altLang="zh-CN" sz="3600" b="1" dirty="0" smtClean="0">
                <a:solidFill>
                  <a:schemeClr val="bg1"/>
                </a:solidFill>
                <a:ea typeface="黑体" pitchFamily="2" charset="-122"/>
              </a:rPr>
              <a:t>）</a:t>
            </a:r>
            <a:r>
              <a:rPr lang="zh-CN" altLang="en-US" sz="3600" b="1" dirty="0" smtClean="0">
                <a:solidFill>
                  <a:schemeClr val="bg1"/>
                </a:solidFill>
                <a:ea typeface="黑体" pitchFamily="2" charset="-122"/>
              </a:rPr>
              <a:t>氧化还原电位</a:t>
            </a:r>
            <a:endParaRPr lang="zh-CN" altLang="en-US" b="1" dirty="0">
              <a:solidFill>
                <a:schemeClr val="bg1"/>
              </a:solidFill>
              <a:ea typeface="黑体" pitchFamily="2" charset="-122"/>
            </a:endParaRPr>
          </a:p>
        </p:txBody>
      </p:sp>
      <p:sp>
        <p:nvSpPr>
          <p:cNvPr id="4" name="Text Box 6"/>
          <p:cNvSpPr txBox="1">
            <a:spLocks noChangeArrowheads="1"/>
          </p:cNvSpPr>
          <p:nvPr/>
        </p:nvSpPr>
        <p:spPr bwMode="auto">
          <a:xfrm>
            <a:off x="152400" y="1447800"/>
            <a:ext cx="8905875" cy="1416050"/>
          </a:xfrm>
          <a:prstGeom prst="rect">
            <a:avLst/>
          </a:prstGeom>
          <a:solidFill>
            <a:srgbClr val="008000"/>
          </a:solidFill>
          <a:ln w="9525">
            <a:solidFill>
              <a:srgbClr val="FF0000"/>
            </a:solidFill>
            <a:miter lim="800000"/>
            <a:headEnd/>
            <a:tailEnd/>
          </a:ln>
          <a:effectLst/>
        </p:spPr>
        <p:txBody>
          <a:bodyPr wrap="none">
            <a:spAutoFit/>
          </a:bodyPr>
          <a:lstStyle/>
          <a:p>
            <a:pPr>
              <a:lnSpc>
                <a:spcPct val="120000"/>
              </a:lnSpc>
            </a:pPr>
            <a:r>
              <a:rPr lang="zh-CN" altLang="en-US" sz="2400" b="1">
                <a:ea typeface="黑体" pitchFamily="2" charset="-122"/>
              </a:rPr>
              <a:t>又称氧化还原电势（</a:t>
            </a:r>
            <a:r>
              <a:rPr lang="en-US" altLang="zh-CN" sz="2400" b="1">
                <a:ea typeface="黑体" pitchFamily="2" charset="-122"/>
              </a:rPr>
              <a:t>redox potential），</a:t>
            </a:r>
            <a:r>
              <a:rPr lang="zh-CN" altLang="en-US" sz="2400" b="1">
                <a:ea typeface="黑体" pitchFamily="2" charset="-122"/>
              </a:rPr>
              <a:t>是度量某氧化还原系统中</a:t>
            </a:r>
          </a:p>
          <a:p>
            <a:pPr>
              <a:lnSpc>
                <a:spcPct val="120000"/>
              </a:lnSpc>
            </a:pPr>
            <a:r>
              <a:rPr lang="zh-CN" altLang="en-US" sz="2400" b="1">
                <a:ea typeface="黑体" pitchFamily="2" charset="-122"/>
              </a:rPr>
              <a:t>的还原剂释放电子或氧化剂接受电子趋势的一种指标，其单位是</a:t>
            </a:r>
          </a:p>
          <a:p>
            <a:pPr>
              <a:lnSpc>
                <a:spcPct val="120000"/>
              </a:lnSpc>
            </a:pPr>
            <a:r>
              <a:rPr lang="en-US" altLang="zh-CN" sz="2400" b="1">
                <a:ea typeface="黑体" pitchFamily="2" charset="-122"/>
              </a:rPr>
              <a:t>V（</a:t>
            </a:r>
            <a:r>
              <a:rPr lang="zh-CN" altLang="en-US" sz="2400" b="1">
                <a:ea typeface="黑体" pitchFamily="2" charset="-122"/>
              </a:rPr>
              <a:t>伏）或</a:t>
            </a:r>
            <a:r>
              <a:rPr lang="en-US" altLang="zh-CN" sz="2400" b="1">
                <a:ea typeface="黑体" pitchFamily="2" charset="-122"/>
              </a:rPr>
              <a:t>mV（</a:t>
            </a:r>
            <a:r>
              <a:rPr lang="zh-CN" altLang="en-US" sz="2400" b="1">
                <a:ea typeface="黑体" pitchFamily="2" charset="-122"/>
              </a:rPr>
              <a:t>毫伏）。</a:t>
            </a:r>
            <a:endParaRPr lang="zh-CN" altLang="en-US" sz="2400">
              <a:ea typeface="黑体" pitchFamily="2" charset="-122"/>
            </a:endParaRPr>
          </a:p>
        </p:txBody>
      </p:sp>
      <p:sp>
        <p:nvSpPr>
          <p:cNvPr id="5" name="Text Box 7"/>
          <p:cNvSpPr txBox="1">
            <a:spLocks noChangeArrowheads="1"/>
          </p:cNvSpPr>
          <p:nvPr/>
        </p:nvSpPr>
        <p:spPr bwMode="auto">
          <a:xfrm>
            <a:off x="785813" y="3124200"/>
            <a:ext cx="7331075" cy="822325"/>
          </a:xfrm>
          <a:prstGeom prst="rect">
            <a:avLst/>
          </a:prstGeom>
          <a:noFill/>
          <a:ln w="9525">
            <a:noFill/>
            <a:miter lim="800000"/>
            <a:headEnd/>
            <a:tailEnd/>
          </a:ln>
          <a:effectLst/>
        </p:spPr>
        <p:txBody>
          <a:bodyPr wrap="none">
            <a:spAutoFit/>
          </a:bodyPr>
          <a:lstStyle/>
          <a:p>
            <a:pPr algn="ctr" eaLnBrk="1" hangingPunct="1"/>
            <a:r>
              <a:rPr lang="zh-CN" altLang="en-US" sz="2400" b="1">
                <a:solidFill>
                  <a:schemeClr val="folHlink"/>
                </a:solidFill>
                <a:ea typeface="黑体" pitchFamily="2" charset="-122"/>
              </a:rPr>
              <a:t>正如微生物与</a:t>
            </a:r>
            <a:r>
              <a:rPr lang="en-US" altLang="zh-CN" sz="2400" b="1">
                <a:solidFill>
                  <a:schemeClr val="folHlink"/>
                </a:solidFill>
                <a:ea typeface="黑体" pitchFamily="2" charset="-122"/>
              </a:rPr>
              <a:t>pH</a:t>
            </a:r>
            <a:r>
              <a:rPr lang="zh-CN" altLang="en-US" sz="2400" b="1">
                <a:solidFill>
                  <a:schemeClr val="folHlink"/>
                </a:solidFill>
                <a:ea typeface="黑体" pitchFamily="2" charset="-122"/>
              </a:rPr>
              <a:t>的关系一样，不同类型微生物生长对</a:t>
            </a:r>
          </a:p>
          <a:p>
            <a:pPr algn="ctr" eaLnBrk="1" hangingPunct="1"/>
            <a:r>
              <a:rPr lang="zh-CN" altLang="en-US" sz="2400" b="1">
                <a:solidFill>
                  <a:schemeClr val="folHlink"/>
                </a:solidFill>
                <a:ea typeface="黑体" pitchFamily="2" charset="-122"/>
              </a:rPr>
              <a:t>氧化还原电位(</a:t>
            </a:r>
            <a:r>
              <a:rPr lang="en-US" altLang="zh-CN" sz="2400" b="1">
                <a:solidFill>
                  <a:schemeClr val="folHlink"/>
                </a:solidFill>
                <a:ea typeface="黑体" pitchFamily="2" charset="-122"/>
              </a:rPr>
              <a:t>Ф)</a:t>
            </a:r>
            <a:r>
              <a:rPr lang="zh-CN" altLang="en-US" sz="2400" b="1">
                <a:solidFill>
                  <a:schemeClr val="folHlink"/>
                </a:solidFill>
                <a:ea typeface="黑体" pitchFamily="2" charset="-122"/>
              </a:rPr>
              <a:t>的要求不同</a:t>
            </a:r>
            <a:endParaRPr lang="zh-CN" altLang="en-US" sz="2400">
              <a:ea typeface="黑体" pitchFamily="2" charset="-122"/>
            </a:endParaRPr>
          </a:p>
        </p:txBody>
      </p:sp>
      <p:sp>
        <p:nvSpPr>
          <p:cNvPr id="6" name="Text Box 8"/>
          <p:cNvSpPr txBox="1">
            <a:spLocks noChangeArrowheads="1"/>
          </p:cNvSpPr>
          <p:nvPr/>
        </p:nvSpPr>
        <p:spPr bwMode="auto">
          <a:xfrm>
            <a:off x="228600" y="4349750"/>
            <a:ext cx="7390165" cy="2492990"/>
          </a:xfrm>
          <a:prstGeom prst="rect">
            <a:avLst/>
          </a:prstGeom>
          <a:solidFill>
            <a:schemeClr val="tx1"/>
          </a:solidFill>
          <a:ln w="9525">
            <a:solidFill>
              <a:srgbClr val="FF0000"/>
            </a:solidFill>
            <a:miter lim="800000"/>
            <a:headEnd/>
            <a:tailEnd/>
          </a:ln>
          <a:effectLst/>
        </p:spPr>
        <p:txBody>
          <a:bodyPr wrap="none">
            <a:spAutoFit/>
          </a:bodyPr>
          <a:lstStyle/>
          <a:p>
            <a:pPr eaLnBrk="1" hangingPunct="1">
              <a:lnSpc>
                <a:spcPct val="150000"/>
              </a:lnSpc>
            </a:pPr>
            <a:r>
              <a:rPr lang="zh-CN" altLang="en-US" sz="2000" b="1" dirty="0">
                <a:solidFill>
                  <a:schemeClr val="folHlink"/>
                </a:solidFill>
                <a:ea typeface="黑体" pitchFamily="2" charset="-122"/>
              </a:rPr>
              <a:t>好氧性微生物：</a:t>
            </a:r>
            <a:r>
              <a:rPr lang="zh-CN" altLang="en-US" sz="2000" b="1" dirty="0">
                <a:solidFill>
                  <a:schemeClr val="accent1"/>
                </a:solidFill>
                <a:ea typeface="黑体" pitchFamily="2" charset="-122"/>
              </a:rPr>
              <a:t> </a:t>
            </a:r>
            <a:r>
              <a:rPr lang="zh-CN" altLang="en-US" sz="2000" b="1" dirty="0">
                <a:solidFill>
                  <a:srgbClr val="FFC000"/>
                </a:solidFill>
                <a:ea typeface="黑体" pitchFamily="2" charset="-122"/>
              </a:rPr>
              <a:t>+0.1伏</a:t>
            </a:r>
            <a:r>
              <a:rPr lang="zh-CN" altLang="en-US" sz="2000" b="1" dirty="0">
                <a:solidFill>
                  <a:schemeClr val="bg1"/>
                </a:solidFill>
                <a:ea typeface="黑体" pitchFamily="2" charset="-122"/>
              </a:rPr>
              <a:t>以上时可正常生长,以</a:t>
            </a:r>
            <a:r>
              <a:rPr lang="zh-CN" altLang="en-US" sz="2000" b="1" dirty="0">
                <a:solidFill>
                  <a:srgbClr val="FFC000"/>
                </a:solidFill>
                <a:ea typeface="黑体" pitchFamily="2" charset="-122"/>
              </a:rPr>
              <a:t>+0.3～+0.4伏</a:t>
            </a:r>
            <a:r>
              <a:rPr lang="zh-CN" altLang="en-US" sz="2000" b="1" dirty="0">
                <a:solidFill>
                  <a:schemeClr val="bg1"/>
                </a:solidFill>
                <a:ea typeface="黑体" pitchFamily="2" charset="-122"/>
              </a:rPr>
              <a:t>为宜；</a:t>
            </a:r>
          </a:p>
          <a:p>
            <a:pPr eaLnBrk="1" hangingPunct="1">
              <a:lnSpc>
                <a:spcPct val="150000"/>
              </a:lnSpc>
            </a:pPr>
            <a:r>
              <a:rPr lang="zh-CN" altLang="en-US" sz="2000" b="1" dirty="0">
                <a:solidFill>
                  <a:schemeClr val="folHlink"/>
                </a:solidFill>
                <a:ea typeface="黑体" pitchFamily="2" charset="-122"/>
              </a:rPr>
              <a:t>厌氧性微生物： </a:t>
            </a:r>
            <a:r>
              <a:rPr lang="zh-CN" altLang="en-US" sz="2000" b="1" dirty="0">
                <a:solidFill>
                  <a:schemeClr val="bg1"/>
                </a:solidFill>
                <a:ea typeface="黑体" pitchFamily="2" charset="-122"/>
              </a:rPr>
              <a:t> 低于</a:t>
            </a:r>
            <a:r>
              <a:rPr lang="zh-CN" altLang="en-US" sz="2000" b="1" dirty="0">
                <a:solidFill>
                  <a:srgbClr val="FFC000"/>
                </a:solidFill>
                <a:ea typeface="黑体" pitchFamily="2" charset="-122"/>
              </a:rPr>
              <a:t>+0.1伏</a:t>
            </a:r>
            <a:r>
              <a:rPr lang="zh-CN" altLang="en-US" sz="2000" b="1" dirty="0">
                <a:solidFill>
                  <a:schemeClr val="bg1"/>
                </a:solidFill>
                <a:ea typeface="黑体" pitchFamily="2" charset="-122"/>
              </a:rPr>
              <a:t>条件下生长；</a:t>
            </a:r>
          </a:p>
          <a:p>
            <a:pPr eaLnBrk="1" hangingPunct="1">
              <a:lnSpc>
                <a:spcPct val="150000"/>
              </a:lnSpc>
            </a:pPr>
            <a:r>
              <a:rPr lang="zh-CN" altLang="en-US" sz="2000" b="1" dirty="0">
                <a:solidFill>
                  <a:schemeClr val="folHlink"/>
                </a:solidFill>
                <a:ea typeface="黑体" pitchFamily="2" charset="-122"/>
              </a:rPr>
              <a:t>兼性厌氧微生物：</a:t>
            </a:r>
            <a:r>
              <a:rPr lang="zh-CN" altLang="en-US" sz="2000" b="1" dirty="0">
                <a:solidFill>
                  <a:schemeClr val="accent1"/>
                </a:solidFill>
                <a:ea typeface="黑体" pitchFamily="2" charset="-122"/>
              </a:rPr>
              <a:t> </a:t>
            </a:r>
            <a:r>
              <a:rPr lang="zh-CN" altLang="en-US" sz="2000" b="1" dirty="0">
                <a:solidFill>
                  <a:srgbClr val="FFC000"/>
                </a:solidFill>
                <a:ea typeface="黑体" pitchFamily="2" charset="-122"/>
              </a:rPr>
              <a:t>+0.1伏</a:t>
            </a:r>
            <a:r>
              <a:rPr lang="zh-CN" altLang="en-US" sz="2000" b="1" dirty="0">
                <a:solidFill>
                  <a:schemeClr val="bg1"/>
                </a:solidFill>
                <a:ea typeface="黑体" pitchFamily="2" charset="-122"/>
              </a:rPr>
              <a:t>以上时进行好氧呼吸,</a:t>
            </a:r>
          </a:p>
          <a:p>
            <a:pPr eaLnBrk="1" hangingPunct="1">
              <a:lnSpc>
                <a:spcPct val="150000"/>
              </a:lnSpc>
            </a:pPr>
            <a:r>
              <a:rPr lang="zh-CN" altLang="en-US" sz="2000" b="1" dirty="0">
                <a:solidFill>
                  <a:srgbClr val="FFC000"/>
                </a:solidFill>
                <a:ea typeface="黑体" pitchFamily="2" charset="-122"/>
              </a:rPr>
              <a:t>                 +0.1伏以下</a:t>
            </a:r>
            <a:r>
              <a:rPr lang="zh-CN" altLang="en-US" sz="2000" b="1" dirty="0">
                <a:solidFill>
                  <a:schemeClr val="bg1"/>
                </a:solidFill>
                <a:ea typeface="黑体" pitchFamily="2" charset="-122"/>
              </a:rPr>
              <a:t>时进行发酵。</a:t>
            </a:r>
            <a:endParaRPr lang="zh-CN" altLang="en-US" sz="2400" b="1" dirty="0">
              <a:solidFill>
                <a:schemeClr val="bg1"/>
              </a:solidFill>
              <a:ea typeface="黑体" pitchFamily="2" charset="-122"/>
            </a:endParaRPr>
          </a:p>
          <a:p>
            <a:pPr eaLnBrk="1" hangingPunct="1">
              <a:lnSpc>
                <a:spcPct val="120000"/>
              </a:lnSpc>
            </a:pPr>
            <a:r>
              <a:rPr lang="zh-CN" altLang="en-US" sz="3000" b="1" dirty="0">
                <a:ea typeface="黑体" pitchFamily="2" charset="-122"/>
              </a:rPr>
              <a:t>         </a:t>
            </a:r>
            <a:r>
              <a:rPr lang="zh-CN" altLang="en-US" sz="3000" b="1" dirty="0">
                <a:solidFill>
                  <a:srgbClr val="FF00FF"/>
                </a:solidFill>
                <a:ea typeface="黑体" pitchFamily="2" charset="-122"/>
              </a:rPr>
              <a:t>                   </a:t>
            </a:r>
            <a:endParaRPr lang="zh-CN" altLang="en-US" sz="2400" dirty="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utoUpdateAnimBg="0"/>
      <p:bldP spid="6"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3" name="Text Box 6"/>
          <p:cNvSpPr txBox="1">
            <a:spLocks noChangeArrowheads="1"/>
          </p:cNvSpPr>
          <p:nvPr/>
        </p:nvSpPr>
        <p:spPr bwMode="auto">
          <a:xfrm>
            <a:off x="150813" y="1262706"/>
            <a:ext cx="8414483" cy="523220"/>
          </a:xfrm>
          <a:prstGeom prst="rect">
            <a:avLst/>
          </a:prstGeom>
          <a:solidFill>
            <a:srgbClr val="008000"/>
          </a:solidFill>
          <a:ln w="9525">
            <a:solidFill>
              <a:schemeClr val="folHlink"/>
            </a:solidFill>
            <a:miter lim="800000"/>
            <a:headEnd/>
            <a:tailEnd/>
          </a:ln>
          <a:effectLst/>
        </p:spPr>
        <p:txBody>
          <a:bodyPr wrap="none">
            <a:spAutoFit/>
          </a:bodyPr>
          <a:lstStyle/>
          <a:p>
            <a:pPr eaLnBrk="1" hangingPunct="1"/>
            <a:r>
              <a:rPr lang="zh-CN" altLang="en-US" sz="2000" b="1" dirty="0">
                <a:solidFill>
                  <a:schemeClr val="bg1"/>
                </a:solidFill>
                <a:ea typeface="黑体" pitchFamily="2" charset="-122"/>
              </a:rPr>
              <a:t>氧化还原电位与</a:t>
            </a:r>
            <a:r>
              <a:rPr lang="zh-CN" altLang="en-US" sz="2800" b="1" dirty="0">
                <a:solidFill>
                  <a:srgbClr val="FFFF00"/>
                </a:solidFill>
                <a:ea typeface="黑体" pitchFamily="2" charset="-122"/>
              </a:rPr>
              <a:t>氧分压</a:t>
            </a:r>
            <a:r>
              <a:rPr lang="zh-CN" altLang="en-US" sz="2000" b="1" dirty="0">
                <a:solidFill>
                  <a:schemeClr val="bg1"/>
                </a:solidFill>
                <a:ea typeface="黑体" pitchFamily="2" charset="-122"/>
              </a:rPr>
              <a:t>和</a:t>
            </a:r>
            <a:r>
              <a:rPr lang="en-US" altLang="zh-CN" sz="2800" b="1" dirty="0">
                <a:solidFill>
                  <a:srgbClr val="FFFF00"/>
                </a:solidFill>
                <a:ea typeface="黑体" pitchFamily="2" charset="-122"/>
              </a:rPr>
              <a:t>pH</a:t>
            </a:r>
            <a:r>
              <a:rPr lang="zh-CN" altLang="en-US" sz="2000" b="1" dirty="0">
                <a:solidFill>
                  <a:schemeClr val="bg1"/>
                </a:solidFill>
                <a:ea typeface="黑体" pitchFamily="2" charset="-122"/>
              </a:rPr>
              <a:t>有关,也受某些微生物</a:t>
            </a:r>
            <a:r>
              <a:rPr lang="zh-CN" altLang="en-US" sz="2800" b="1" dirty="0">
                <a:solidFill>
                  <a:srgbClr val="FFFF00"/>
                </a:solidFill>
                <a:ea typeface="黑体" pitchFamily="2" charset="-122"/>
              </a:rPr>
              <a:t>代谢产物</a:t>
            </a:r>
            <a:r>
              <a:rPr lang="zh-CN" altLang="en-US" sz="2000" b="1" dirty="0">
                <a:solidFill>
                  <a:schemeClr val="bg1"/>
                </a:solidFill>
                <a:ea typeface="黑体" pitchFamily="2" charset="-122"/>
              </a:rPr>
              <a:t>的</a:t>
            </a:r>
            <a:r>
              <a:rPr lang="zh-CN" altLang="en-US" sz="2000" b="1" dirty="0" smtClean="0">
                <a:solidFill>
                  <a:schemeClr val="bg1"/>
                </a:solidFill>
                <a:ea typeface="黑体" pitchFamily="2" charset="-122"/>
              </a:rPr>
              <a:t>影响</a:t>
            </a:r>
            <a:endParaRPr lang="zh-CN" altLang="en-US" sz="2000" b="1" dirty="0">
              <a:solidFill>
                <a:schemeClr val="bg1"/>
              </a:solidFill>
              <a:ea typeface="黑体" pitchFamily="2" charset="-122"/>
            </a:endParaRPr>
          </a:p>
        </p:txBody>
      </p:sp>
      <p:sp>
        <p:nvSpPr>
          <p:cNvPr id="4" name="Text Box 7"/>
          <p:cNvSpPr txBox="1">
            <a:spLocks noChangeArrowheads="1"/>
          </p:cNvSpPr>
          <p:nvPr/>
        </p:nvSpPr>
        <p:spPr bwMode="auto">
          <a:xfrm>
            <a:off x="228600" y="2225675"/>
            <a:ext cx="7089775" cy="1931988"/>
          </a:xfrm>
          <a:prstGeom prst="rect">
            <a:avLst/>
          </a:prstGeom>
          <a:solidFill>
            <a:schemeClr val="tx1"/>
          </a:solidFill>
          <a:ln w="9525">
            <a:solidFill>
              <a:srgbClr val="FF0000"/>
            </a:solidFill>
            <a:miter lim="800000"/>
            <a:headEnd/>
            <a:tailEnd/>
          </a:ln>
          <a:effectLst/>
        </p:spPr>
        <p:txBody>
          <a:bodyPr wrap="none">
            <a:spAutoFit/>
          </a:bodyPr>
          <a:lstStyle/>
          <a:p>
            <a:pPr eaLnBrk="1" hangingPunct="1"/>
            <a:r>
              <a:rPr lang="zh-CN" altLang="en-US" sz="1800" b="1" dirty="0">
                <a:solidFill>
                  <a:schemeClr val="bg1"/>
                </a:solidFill>
                <a:ea typeface="黑体" pitchFamily="2" charset="-122"/>
              </a:rPr>
              <a:t>增加通气量(如振荡培养、搅拌)提高培养基的氧分压，或加入</a:t>
            </a:r>
          </a:p>
          <a:p>
            <a:pPr eaLnBrk="1" hangingPunct="1"/>
            <a:r>
              <a:rPr lang="zh-CN" altLang="en-US" sz="1800" b="1" dirty="0">
                <a:solidFill>
                  <a:schemeClr val="bg1"/>
                </a:solidFill>
                <a:ea typeface="黑体" pitchFamily="2" charset="-122"/>
              </a:rPr>
              <a:t>氧化剂，从而增加</a:t>
            </a:r>
            <a:r>
              <a:rPr lang="en-US" altLang="zh-CN" sz="1800" b="1" dirty="0">
                <a:solidFill>
                  <a:schemeClr val="bg1"/>
                </a:solidFill>
                <a:ea typeface="黑体" pitchFamily="2" charset="-122"/>
              </a:rPr>
              <a:t>Ф</a:t>
            </a:r>
            <a:r>
              <a:rPr lang="zh-CN" altLang="en-US" sz="1800" b="1" dirty="0">
                <a:solidFill>
                  <a:schemeClr val="bg1"/>
                </a:solidFill>
                <a:ea typeface="黑体" pitchFamily="2" charset="-122"/>
              </a:rPr>
              <a:t>值；</a:t>
            </a:r>
          </a:p>
          <a:p>
            <a:pPr eaLnBrk="1" hangingPunct="1"/>
            <a:endParaRPr lang="zh-CN" altLang="en-US" sz="1800" b="1" dirty="0">
              <a:solidFill>
                <a:schemeClr val="bg1"/>
              </a:solidFill>
              <a:ea typeface="黑体" pitchFamily="2" charset="-122"/>
            </a:endParaRPr>
          </a:p>
          <a:p>
            <a:pPr eaLnBrk="1" hangingPunct="1"/>
            <a:r>
              <a:rPr lang="zh-CN" altLang="en-US" sz="1800" b="1" dirty="0">
                <a:solidFill>
                  <a:schemeClr val="bg1"/>
                </a:solidFill>
                <a:ea typeface="黑体" pitchFamily="2" charset="-122"/>
              </a:rPr>
              <a:t>在培养基中加入抗坏血酸（0.1%）、硫化氢(0.025%)、半胱氨酸</a:t>
            </a:r>
          </a:p>
          <a:p>
            <a:pPr eaLnBrk="1" hangingPunct="1"/>
            <a:r>
              <a:rPr lang="zh-CN" altLang="en-US" sz="1800" b="1" dirty="0">
                <a:solidFill>
                  <a:schemeClr val="bg1"/>
                </a:solidFill>
                <a:ea typeface="黑体" pitchFamily="2" charset="-122"/>
              </a:rPr>
              <a:t>(&lt;0.05%)、谷胱甘肽、二硫苏糖醇、庖肉等还原性物质可降低</a:t>
            </a:r>
            <a:r>
              <a:rPr lang="en-US" altLang="zh-CN" sz="1800" b="1" dirty="0">
                <a:solidFill>
                  <a:schemeClr val="bg1"/>
                </a:solidFill>
                <a:ea typeface="黑体" pitchFamily="2" charset="-122"/>
              </a:rPr>
              <a:t>Ф</a:t>
            </a:r>
            <a:r>
              <a:rPr lang="zh-CN" altLang="en-US" sz="1800" b="1" dirty="0">
                <a:solidFill>
                  <a:schemeClr val="bg1"/>
                </a:solidFill>
                <a:ea typeface="黑体" pitchFamily="2" charset="-122"/>
              </a:rPr>
              <a:t>值。</a:t>
            </a:r>
          </a:p>
          <a:p>
            <a:pPr eaLnBrk="1" hangingPunct="1"/>
            <a:r>
              <a:rPr lang="zh-CN" altLang="en-US" sz="3000" b="1" dirty="0">
                <a:solidFill>
                  <a:srgbClr val="FF00FF"/>
                </a:solidFill>
                <a:ea typeface="黑体" pitchFamily="2" charset="-122"/>
              </a:rPr>
              <a:t>                            </a:t>
            </a:r>
          </a:p>
        </p:txBody>
      </p:sp>
      <p:pic>
        <p:nvPicPr>
          <p:cNvPr id="5" name="Picture 9" descr="zhou1b"/>
          <p:cNvPicPr>
            <a:picLocks noChangeAspect="1" noChangeArrowheads="1"/>
          </p:cNvPicPr>
          <p:nvPr/>
        </p:nvPicPr>
        <p:blipFill>
          <a:blip r:embed="rId2" cstate="print"/>
          <a:srcRect/>
          <a:stretch>
            <a:fillRect/>
          </a:stretch>
        </p:blipFill>
        <p:spPr bwMode="auto">
          <a:xfrm>
            <a:off x="304800" y="4343400"/>
            <a:ext cx="8458200" cy="2176463"/>
          </a:xfrm>
          <a:prstGeom prst="rect">
            <a:avLst/>
          </a:prstGeom>
          <a:noFill/>
        </p:spPr>
      </p:pic>
      <p:sp>
        <p:nvSpPr>
          <p:cNvPr id="6" name="Text Box 8"/>
          <p:cNvSpPr txBox="1">
            <a:spLocks noChangeArrowheads="1"/>
          </p:cNvSpPr>
          <p:nvPr/>
        </p:nvSpPr>
        <p:spPr bwMode="auto">
          <a:xfrm>
            <a:off x="685800" y="6461125"/>
            <a:ext cx="7851775" cy="396875"/>
          </a:xfrm>
          <a:prstGeom prst="rect">
            <a:avLst/>
          </a:prstGeom>
          <a:noFill/>
          <a:ln w="9525">
            <a:noFill/>
            <a:miter lim="800000"/>
            <a:headEnd/>
            <a:tailEnd/>
          </a:ln>
          <a:effectLst/>
        </p:spPr>
        <p:txBody>
          <a:bodyPr wrap="none">
            <a:spAutoFit/>
          </a:bodyPr>
          <a:lstStyle/>
          <a:p>
            <a:pPr eaLnBrk="1" hangingPunct="1"/>
            <a:r>
              <a:rPr lang="zh-CN" altLang="en-US" sz="2000" b="1" dirty="0">
                <a:solidFill>
                  <a:srgbClr val="FFFF00"/>
                </a:solidFill>
                <a:ea typeface="黑体" pitchFamily="2" charset="-122"/>
              </a:rPr>
              <a:t>培养基中加入氧化还原指示剂刃天青可对氧化还原电位进行间接测定</a:t>
            </a:r>
            <a:endParaRPr lang="zh-CN" altLang="en-US" sz="2400" dirty="0">
              <a:solidFill>
                <a:srgbClr val="FFFF00"/>
              </a:solidFill>
              <a:ea typeface="黑体" pitchFamily="2" charset="-122"/>
            </a:endParaRPr>
          </a:p>
        </p:txBody>
      </p:sp>
      <p:sp>
        <p:nvSpPr>
          <p:cNvPr id="7" name="Text Box 3"/>
          <p:cNvSpPr txBox="1">
            <a:spLocks noChangeArrowheads="1"/>
          </p:cNvSpPr>
          <p:nvPr/>
        </p:nvSpPr>
        <p:spPr bwMode="auto">
          <a:xfrm>
            <a:off x="6796096" y="0"/>
            <a:ext cx="2419374" cy="369332"/>
          </a:xfrm>
          <a:prstGeom prst="rect">
            <a:avLst/>
          </a:prstGeom>
          <a:noFill/>
          <a:ln w="9525">
            <a:noFill/>
            <a:miter lim="800000"/>
            <a:headEnd/>
            <a:tailEnd/>
          </a:ln>
          <a:effectLst/>
        </p:spPr>
        <p:txBody>
          <a:bodyPr wrap="square">
            <a:spAutoFit/>
          </a:bodyPr>
          <a:lstStyle/>
          <a:p>
            <a:pPr eaLnBrk="1" hangingPunct="1"/>
            <a:r>
              <a:rPr lang="zh-CN" altLang="en-US" b="1" i="1" dirty="0">
                <a:solidFill>
                  <a:schemeClr val="accent3">
                    <a:lumMod val="65000"/>
                  </a:schemeClr>
                </a:solidFill>
                <a:ea typeface="黑体" pitchFamily="2" charset="-122"/>
              </a:rPr>
              <a:t>3、物理化学条件适宜</a:t>
            </a:r>
          </a:p>
        </p:txBody>
      </p:sp>
      <p:sp>
        <p:nvSpPr>
          <p:cNvPr id="8" name="Text Box 4"/>
          <p:cNvSpPr txBox="1">
            <a:spLocks noChangeArrowheads="1"/>
          </p:cNvSpPr>
          <p:nvPr/>
        </p:nvSpPr>
        <p:spPr bwMode="auto">
          <a:xfrm>
            <a:off x="304800" y="609600"/>
            <a:ext cx="3658374" cy="646331"/>
          </a:xfrm>
          <a:prstGeom prst="rect">
            <a:avLst/>
          </a:prstGeom>
          <a:noFill/>
          <a:ln w="9525">
            <a:noFill/>
            <a:miter lim="800000"/>
            <a:headEnd/>
            <a:tailEnd/>
          </a:ln>
          <a:effectLst/>
        </p:spPr>
        <p:txBody>
          <a:bodyPr wrap="none">
            <a:spAutoFit/>
          </a:bodyPr>
          <a:lstStyle/>
          <a:p>
            <a:pPr eaLnBrk="1" hangingPunct="1"/>
            <a:r>
              <a:rPr lang="en-US" altLang="zh-CN" sz="3600" b="1" dirty="0" smtClean="0">
                <a:solidFill>
                  <a:schemeClr val="bg1"/>
                </a:solidFill>
                <a:ea typeface="黑体" pitchFamily="2" charset="-122"/>
              </a:rPr>
              <a:t>2</a:t>
            </a:r>
            <a:r>
              <a:rPr lang="zh-CN" altLang="zh-CN" sz="3600" b="1" dirty="0" smtClean="0">
                <a:solidFill>
                  <a:schemeClr val="bg1"/>
                </a:solidFill>
                <a:ea typeface="黑体" pitchFamily="2" charset="-122"/>
              </a:rPr>
              <a:t>）</a:t>
            </a:r>
            <a:r>
              <a:rPr lang="zh-CN" altLang="en-US" sz="3600" b="1" dirty="0" smtClean="0">
                <a:solidFill>
                  <a:schemeClr val="bg1"/>
                </a:solidFill>
                <a:ea typeface="黑体" pitchFamily="2" charset="-122"/>
              </a:rPr>
              <a:t>氧化还原电位</a:t>
            </a:r>
            <a:endParaRPr lang="zh-CN" altLang="en-US" b="1" dirty="0">
              <a:solidFill>
                <a:schemeClr val="bg1"/>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6"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264196" name="Text Box 4"/>
          <p:cNvSpPr txBox="1">
            <a:spLocks noChangeArrowheads="1"/>
          </p:cNvSpPr>
          <p:nvPr/>
        </p:nvSpPr>
        <p:spPr bwMode="auto">
          <a:xfrm>
            <a:off x="228600" y="533400"/>
            <a:ext cx="1885453" cy="461665"/>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4、经济节约</a:t>
            </a:r>
            <a:endParaRPr lang="zh-CN" altLang="en-US" sz="2400" b="1" dirty="0">
              <a:ea typeface="黑体" pitchFamily="2" charset="-122"/>
            </a:endParaRPr>
          </a:p>
        </p:txBody>
      </p:sp>
      <p:sp>
        <p:nvSpPr>
          <p:cNvPr id="264198" name="Text Box 6"/>
          <p:cNvSpPr txBox="1">
            <a:spLocks noChangeArrowheads="1"/>
          </p:cNvSpPr>
          <p:nvPr/>
        </p:nvSpPr>
        <p:spPr bwMode="auto">
          <a:xfrm>
            <a:off x="830263" y="1223963"/>
            <a:ext cx="7753350" cy="1006475"/>
          </a:xfrm>
          <a:prstGeom prst="rect">
            <a:avLst/>
          </a:prstGeom>
          <a:noFill/>
          <a:ln w="9525">
            <a:noFill/>
            <a:miter lim="800000"/>
            <a:headEnd/>
            <a:tailEnd/>
          </a:ln>
          <a:effectLst/>
        </p:spPr>
        <p:txBody>
          <a:bodyPr wrap="none">
            <a:spAutoFit/>
          </a:bodyPr>
          <a:lstStyle/>
          <a:p>
            <a:pPr algn="ctr" eaLnBrk="1" hangingPunct="1">
              <a:lnSpc>
                <a:spcPct val="125000"/>
              </a:lnSpc>
            </a:pPr>
            <a:r>
              <a:rPr lang="zh-CN" altLang="en-US" sz="1800" b="1" dirty="0">
                <a:solidFill>
                  <a:schemeClr val="bg1"/>
                </a:solidFill>
                <a:ea typeface="黑体" pitchFamily="2" charset="-122"/>
              </a:rPr>
              <a:t>配制培养基时应</a:t>
            </a:r>
            <a:r>
              <a:rPr lang="zh-CN" altLang="en-US" sz="2400" b="1" u="sng" dirty="0">
                <a:solidFill>
                  <a:srgbClr val="FFFF00"/>
                </a:solidFill>
                <a:ea typeface="黑体" pitchFamily="2" charset="-122"/>
              </a:rPr>
              <a:t>尽量利用廉价且易于获得的原料</a:t>
            </a:r>
            <a:r>
              <a:rPr lang="zh-CN" altLang="en-US" sz="1800" b="1" dirty="0">
                <a:solidFill>
                  <a:schemeClr val="bg1"/>
                </a:solidFill>
                <a:ea typeface="黑体" pitchFamily="2" charset="-122"/>
              </a:rPr>
              <a:t>作为培养基成份</a:t>
            </a:r>
            <a:r>
              <a:rPr lang="zh-CN" altLang="en-US" sz="1800" b="1" dirty="0">
                <a:solidFill>
                  <a:schemeClr val="tx2"/>
                </a:solidFill>
                <a:ea typeface="黑体" pitchFamily="2" charset="-122"/>
              </a:rPr>
              <a:t>,</a:t>
            </a:r>
          </a:p>
          <a:p>
            <a:pPr algn="ctr" eaLnBrk="1" hangingPunct="1">
              <a:lnSpc>
                <a:spcPct val="125000"/>
              </a:lnSpc>
            </a:pPr>
            <a:r>
              <a:rPr lang="zh-CN" altLang="en-US" sz="1800" b="1" dirty="0">
                <a:solidFill>
                  <a:schemeClr val="bg1"/>
                </a:solidFill>
                <a:ea typeface="黑体" pitchFamily="2" charset="-122"/>
              </a:rPr>
              <a:t>特别是在发酵工业中,以</a:t>
            </a:r>
            <a:r>
              <a:rPr lang="zh-CN" altLang="en-US" sz="2400" b="1" u="sng" dirty="0">
                <a:solidFill>
                  <a:srgbClr val="FFFF00"/>
                </a:solidFill>
                <a:ea typeface="黑体" pitchFamily="2" charset="-122"/>
              </a:rPr>
              <a:t>降低生产成本</a:t>
            </a:r>
            <a:r>
              <a:rPr lang="zh-CN" altLang="en-US" sz="2400" b="1" dirty="0">
                <a:solidFill>
                  <a:schemeClr val="tx2"/>
                </a:solidFill>
                <a:ea typeface="黑体" pitchFamily="2" charset="-122"/>
              </a:rPr>
              <a:t>。</a:t>
            </a:r>
            <a:endParaRPr lang="zh-CN" altLang="en-US" sz="2400" dirty="0">
              <a:solidFill>
                <a:schemeClr val="tx2"/>
              </a:solidFill>
              <a:ea typeface="黑体" pitchFamily="2" charset="-122"/>
            </a:endParaRPr>
          </a:p>
        </p:txBody>
      </p:sp>
      <p:sp>
        <p:nvSpPr>
          <p:cNvPr id="264199" name="Text Box 7"/>
          <p:cNvSpPr txBox="1">
            <a:spLocks noChangeArrowheads="1"/>
          </p:cNvSpPr>
          <p:nvPr/>
        </p:nvSpPr>
        <p:spPr bwMode="auto">
          <a:xfrm>
            <a:off x="609600" y="2590800"/>
            <a:ext cx="14192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以粗代精</a:t>
            </a:r>
          </a:p>
        </p:txBody>
      </p:sp>
      <p:sp>
        <p:nvSpPr>
          <p:cNvPr id="264200" name="Text Box 8"/>
          <p:cNvSpPr txBox="1">
            <a:spLocks noChangeArrowheads="1"/>
          </p:cNvSpPr>
          <p:nvPr/>
        </p:nvSpPr>
        <p:spPr bwMode="auto">
          <a:xfrm>
            <a:off x="4448175" y="2590800"/>
            <a:ext cx="20288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dirty="0">
                <a:ea typeface="黑体" pitchFamily="2" charset="-122"/>
              </a:rPr>
              <a:t>以“野”代“家”</a:t>
            </a:r>
          </a:p>
        </p:txBody>
      </p:sp>
      <p:sp>
        <p:nvSpPr>
          <p:cNvPr id="264201" name="Text Box 9"/>
          <p:cNvSpPr txBox="1">
            <a:spLocks noChangeArrowheads="1"/>
          </p:cNvSpPr>
          <p:nvPr/>
        </p:nvSpPr>
        <p:spPr bwMode="auto">
          <a:xfrm>
            <a:off x="609600" y="3429000"/>
            <a:ext cx="14192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以废代好</a:t>
            </a:r>
          </a:p>
        </p:txBody>
      </p:sp>
      <p:sp>
        <p:nvSpPr>
          <p:cNvPr id="264202" name="Text Box 10"/>
          <p:cNvSpPr txBox="1">
            <a:spLocks noChangeArrowheads="1"/>
          </p:cNvSpPr>
          <p:nvPr/>
        </p:nvSpPr>
        <p:spPr bwMode="auto">
          <a:xfrm>
            <a:off x="4464050" y="3429000"/>
            <a:ext cx="14192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以简代繁</a:t>
            </a:r>
          </a:p>
        </p:txBody>
      </p:sp>
      <p:sp>
        <p:nvSpPr>
          <p:cNvPr id="264203" name="Text Box 11"/>
          <p:cNvSpPr txBox="1">
            <a:spLocks noChangeArrowheads="1"/>
          </p:cNvSpPr>
          <p:nvPr/>
        </p:nvSpPr>
        <p:spPr bwMode="auto">
          <a:xfrm>
            <a:off x="533400" y="4191000"/>
            <a:ext cx="7546975" cy="831850"/>
          </a:xfrm>
          <a:prstGeom prst="rect">
            <a:avLst/>
          </a:prstGeom>
          <a:solidFill>
            <a:schemeClr val="bg2"/>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对微生物来说，各种粗原料营养更加完全，效果更好。</a:t>
            </a:r>
          </a:p>
          <a:p>
            <a:pPr eaLnBrk="1" hangingPunct="1"/>
            <a:r>
              <a:rPr lang="zh-CN" altLang="en-US" sz="2400" b="1">
                <a:ea typeface="黑体" pitchFamily="2" charset="-122"/>
              </a:rPr>
              <a:t>而且在经济上也节约。</a:t>
            </a:r>
          </a:p>
        </p:txBody>
      </p:sp>
      <p:sp>
        <p:nvSpPr>
          <p:cNvPr id="264204" name="Text Box 12"/>
          <p:cNvSpPr txBox="1">
            <a:spLocks noChangeArrowheads="1"/>
          </p:cNvSpPr>
          <p:nvPr/>
        </p:nvSpPr>
        <p:spPr bwMode="auto">
          <a:xfrm>
            <a:off x="685800" y="4267200"/>
            <a:ext cx="8159750" cy="1196975"/>
          </a:xfrm>
          <a:prstGeom prst="rect">
            <a:avLst/>
          </a:prstGeom>
          <a:solidFill>
            <a:schemeClr val="bg2"/>
          </a:solidFill>
          <a:ln w="9525">
            <a:solidFill>
              <a:srgbClr val="FF0000"/>
            </a:solidFill>
            <a:miter lim="800000"/>
            <a:headEnd/>
            <a:tailEnd/>
          </a:ln>
          <a:effectLst/>
        </p:spPr>
        <p:txBody>
          <a:bodyPr wrap="none">
            <a:spAutoFit/>
          </a:bodyPr>
          <a:lstStyle/>
          <a:p>
            <a:pPr eaLnBrk="1" hangingPunct="1"/>
            <a:r>
              <a:rPr lang="zh-CN" altLang="en-US" sz="2400" b="1" dirty="0">
                <a:solidFill>
                  <a:schemeClr val="accent1"/>
                </a:solidFill>
                <a:ea typeface="黑体" pitchFamily="2" charset="-122"/>
              </a:rPr>
              <a:t>以野生植物原料代替栽培植物原料</a:t>
            </a:r>
            <a:r>
              <a:rPr lang="zh-CN" altLang="en-US" sz="2400" dirty="0">
                <a:ea typeface="黑体" pitchFamily="2" charset="-122"/>
              </a:rPr>
              <a:t>，</a:t>
            </a:r>
            <a:r>
              <a:rPr lang="zh-CN" altLang="en-US" sz="2400" b="1" dirty="0">
                <a:ea typeface="黑体" pitchFamily="2" charset="-122"/>
              </a:rPr>
              <a:t>如木薯、橡子、薯芋等</a:t>
            </a:r>
          </a:p>
          <a:p>
            <a:pPr eaLnBrk="1" hangingPunct="1"/>
            <a:r>
              <a:rPr lang="zh-CN" altLang="en-US" sz="2400" b="1" dirty="0">
                <a:ea typeface="黑体" pitchFamily="2" charset="-122"/>
              </a:rPr>
              <a:t>都是富含淀粉质的野生植物，可以部分取代粮食用于工业发</a:t>
            </a:r>
          </a:p>
          <a:p>
            <a:pPr eaLnBrk="1" hangingPunct="1"/>
            <a:r>
              <a:rPr lang="zh-CN" altLang="en-US" sz="2400" b="1" dirty="0">
                <a:ea typeface="黑体" pitchFamily="2" charset="-122"/>
              </a:rPr>
              <a:t>酵的碳源。</a:t>
            </a:r>
          </a:p>
        </p:txBody>
      </p:sp>
      <p:sp>
        <p:nvSpPr>
          <p:cNvPr id="264207" name="Text Box 15"/>
          <p:cNvSpPr txBox="1">
            <a:spLocks noChangeArrowheads="1"/>
          </p:cNvSpPr>
          <p:nvPr/>
        </p:nvSpPr>
        <p:spPr bwMode="auto">
          <a:xfrm>
            <a:off x="228600" y="5583238"/>
            <a:ext cx="8766175" cy="831850"/>
          </a:xfrm>
          <a:prstGeom prst="rect">
            <a:avLst/>
          </a:prstGeom>
          <a:solidFill>
            <a:schemeClr val="bg2"/>
          </a:solidFill>
          <a:ln w="9525">
            <a:solidFill>
              <a:srgbClr val="FF0000"/>
            </a:solidFill>
            <a:miter lim="800000"/>
            <a:headEnd/>
            <a:tailEnd/>
          </a:ln>
          <a:effectLst/>
        </p:spPr>
        <p:txBody>
          <a:bodyPr wrap="none">
            <a:spAutoFit/>
          </a:bodyPr>
          <a:lstStyle/>
          <a:p>
            <a:pPr eaLnBrk="1" hangingPunct="1"/>
            <a:r>
              <a:rPr lang="zh-CN" altLang="en-US" sz="2400" b="1" dirty="0">
                <a:ea typeface="黑体" pitchFamily="2" charset="-122"/>
              </a:rPr>
              <a:t>某制药厂改进链霉素发酵液中的原有配方，设法减去30-50%的</a:t>
            </a:r>
          </a:p>
          <a:p>
            <a:pPr eaLnBrk="1" hangingPunct="1"/>
            <a:r>
              <a:rPr lang="zh-CN" altLang="en-US" sz="2400" b="1" dirty="0">
                <a:ea typeface="黑体" pitchFamily="2" charset="-122"/>
              </a:rPr>
              <a:t>黄豆饼粉、25%的葡萄糖和20%硫酸铵，结果反而提高了产量。</a:t>
            </a:r>
          </a:p>
        </p:txBody>
      </p:sp>
      <p:sp>
        <p:nvSpPr>
          <p:cNvPr id="16" name="Text Box 5"/>
          <p:cNvSpPr txBox="1">
            <a:spLocks noChangeArrowheads="1"/>
          </p:cNvSpPr>
          <p:nvPr/>
        </p:nvSpPr>
        <p:spPr bwMode="auto">
          <a:xfrm>
            <a:off x="4038600" y="0"/>
            <a:ext cx="5086350" cy="457200"/>
          </a:xfrm>
          <a:prstGeom prst="rect">
            <a:avLst/>
          </a:prstGeom>
          <a:noFill/>
          <a:ln w="9525">
            <a:noFill/>
            <a:miter lim="800000"/>
            <a:headEnd/>
            <a:tailEnd/>
          </a:ln>
          <a:effectLst/>
        </p:spPr>
        <p:txBody>
          <a:bodyPr wrap="none">
            <a:spAutoFit/>
          </a:bodyPr>
          <a:lstStyle/>
          <a:p>
            <a:pPr eaLnBrk="1" hangingPunct="1"/>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一、选用和设计培养基的原则和方法</a:t>
            </a:r>
          </a:p>
        </p:txBody>
      </p:sp>
      <p:sp>
        <p:nvSpPr>
          <p:cNvPr id="17" name="Text Box 13"/>
          <p:cNvSpPr txBox="1">
            <a:spLocks noChangeArrowheads="1"/>
          </p:cNvSpPr>
          <p:nvPr/>
        </p:nvSpPr>
        <p:spPr bwMode="auto">
          <a:xfrm>
            <a:off x="0" y="0"/>
            <a:ext cx="9385300" cy="3022600"/>
          </a:xfrm>
          <a:prstGeom prst="rect">
            <a:avLst/>
          </a:prstGeom>
          <a:solidFill>
            <a:schemeClr val="bg2"/>
          </a:solidFill>
          <a:ln w="9525">
            <a:solidFill>
              <a:srgbClr val="FF0000"/>
            </a:solid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以工农业生产中易污染环境的废弃物作为培养微生物的原料。</a:t>
            </a:r>
            <a:endParaRPr lang="zh-CN" altLang="en-US" sz="2400" b="1" dirty="0">
              <a:ea typeface="黑体" pitchFamily="2" charset="-122"/>
            </a:endParaRPr>
          </a:p>
          <a:p>
            <a:pPr eaLnBrk="1" hangingPunct="1"/>
            <a:r>
              <a:rPr lang="zh-CN" altLang="en-US" sz="2400" b="1" dirty="0">
                <a:ea typeface="黑体" pitchFamily="2" charset="-122"/>
              </a:rPr>
              <a:t>例如，</a:t>
            </a:r>
            <a:r>
              <a:rPr lang="zh-CN" altLang="en-US" sz="2400" b="1" dirty="0">
                <a:solidFill>
                  <a:schemeClr val="accent1"/>
                </a:solidFill>
                <a:ea typeface="黑体" pitchFamily="2" charset="-122"/>
              </a:rPr>
              <a:t>糖蜜</a:t>
            </a:r>
            <a:r>
              <a:rPr lang="zh-CN" altLang="en-US" sz="2400" b="1" dirty="0">
                <a:ea typeface="黑体" pitchFamily="2" charset="-122"/>
              </a:rPr>
              <a:t>(制糖工业中含有蔗糖的废液)、</a:t>
            </a:r>
            <a:r>
              <a:rPr lang="zh-CN" altLang="en-US" sz="2400" b="1" dirty="0">
                <a:solidFill>
                  <a:schemeClr val="accent1"/>
                </a:solidFill>
                <a:ea typeface="黑体" pitchFamily="2" charset="-122"/>
              </a:rPr>
              <a:t>乳清</a:t>
            </a:r>
            <a:r>
              <a:rPr lang="zh-CN" altLang="en-US" sz="2400" b="1" dirty="0">
                <a:ea typeface="黑体" pitchFamily="2" charset="-122"/>
              </a:rPr>
              <a:t>(乳制品工业中含有</a:t>
            </a:r>
          </a:p>
          <a:p>
            <a:pPr eaLnBrk="1" hangingPunct="1"/>
            <a:r>
              <a:rPr lang="zh-CN" altLang="en-US" sz="2400" b="1" dirty="0">
                <a:ea typeface="黑体" pitchFamily="2" charset="-122"/>
              </a:rPr>
              <a:t>乳糖的废液)、</a:t>
            </a:r>
            <a:r>
              <a:rPr lang="zh-CN" altLang="en-US" sz="2400" b="1" dirty="0">
                <a:solidFill>
                  <a:schemeClr val="accent1"/>
                </a:solidFill>
                <a:ea typeface="黑体" pitchFamily="2" charset="-122"/>
              </a:rPr>
              <a:t>豆制品工业废液及黑废液</a:t>
            </a:r>
            <a:r>
              <a:rPr lang="zh-CN" altLang="en-US" sz="2400" b="1" dirty="0">
                <a:ea typeface="黑体" pitchFamily="2" charset="-122"/>
              </a:rPr>
              <a:t>(造纸工业中含有戊糖和己</a:t>
            </a:r>
          </a:p>
          <a:p>
            <a:pPr eaLnBrk="1" hangingPunct="1"/>
            <a:r>
              <a:rPr lang="zh-CN" altLang="en-US" sz="2400" b="1" dirty="0">
                <a:ea typeface="黑体" pitchFamily="2" charset="-122"/>
              </a:rPr>
              <a:t>糖的亚硫酸纸浆)等都可作为培养基的原料。</a:t>
            </a:r>
          </a:p>
          <a:p>
            <a:pPr eaLnBrk="1" hangingPunct="1"/>
            <a:r>
              <a:rPr lang="zh-CN" altLang="en-US" sz="2400" b="1" dirty="0">
                <a:ea typeface="黑体" pitchFamily="2" charset="-122"/>
              </a:rPr>
              <a:t>工业上的甲烷发酵主要利用</a:t>
            </a:r>
            <a:r>
              <a:rPr lang="zh-CN" altLang="en-US" sz="2400" b="1" dirty="0">
                <a:solidFill>
                  <a:schemeClr val="accent1"/>
                </a:solidFill>
                <a:ea typeface="黑体" pitchFamily="2" charset="-122"/>
              </a:rPr>
              <a:t>废水、废渣</a:t>
            </a:r>
            <a:r>
              <a:rPr lang="zh-CN" altLang="en-US" sz="2400" b="1" dirty="0">
                <a:ea typeface="黑体" pitchFamily="2" charset="-122"/>
              </a:rPr>
              <a:t>作原料,</a:t>
            </a:r>
          </a:p>
          <a:p>
            <a:pPr eaLnBrk="1" hangingPunct="1"/>
            <a:r>
              <a:rPr lang="zh-CN" altLang="en-US" sz="2400" b="1" dirty="0">
                <a:ea typeface="黑体" pitchFamily="2" charset="-122"/>
              </a:rPr>
              <a:t>在我国农村，已推广利用粪便及禾草为原料发酵生产甲烷作为燃料。</a:t>
            </a:r>
          </a:p>
          <a:p>
            <a:pPr eaLnBrk="1" hangingPunct="1"/>
            <a:r>
              <a:rPr lang="zh-CN" altLang="en-US" sz="2400" b="1" dirty="0">
                <a:ea typeface="黑体" pitchFamily="2" charset="-122"/>
              </a:rPr>
              <a:t>另外,大量的农副产品或制品，如</a:t>
            </a:r>
            <a:r>
              <a:rPr lang="zh-CN" altLang="en-US" sz="2400" b="1" dirty="0">
                <a:solidFill>
                  <a:schemeClr val="accent1"/>
                </a:solidFill>
                <a:ea typeface="黑体" pitchFamily="2" charset="-122"/>
              </a:rPr>
              <a:t>麸皮、米糠、玉米浆、酵母浸膏、</a:t>
            </a:r>
          </a:p>
          <a:p>
            <a:pPr eaLnBrk="1" hangingPunct="1"/>
            <a:r>
              <a:rPr lang="zh-CN" altLang="en-US" sz="2400" b="1" dirty="0">
                <a:solidFill>
                  <a:schemeClr val="accent1"/>
                </a:solidFill>
                <a:ea typeface="黑体" pitchFamily="2" charset="-122"/>
              </a:rPr>
              <a:t>酒糟、豆饼、花生饼、蛋白胨</a:t>
            </a:r>
            <a:r>
              <a:rPr lang="zh-CN" altLang="en-US" sz="2400" b="1" dirty="0">
                <a:ea typeface="黑体" pitchFamily="2" charset="-122"/>
              </a:rPr>
              <a:t>等都是常用的发酵工业原料。</a:t>
            </a:r>
          </a:p>
        </p:txBody>
      </p:sp>
      <p:pic>
        <p:nvPicPr>
          <p:cNvPr id="18" name="Picture 14" descr="zhou-b5-16"/>
          <p:cNvPicPr>
            <a:picLocks noChangeAspect="1" noChangeArrowheads="1"/>
          </p:cNvPicPr>
          <p:nvPr/>
        </p:nvPicPr>
        <p:blipFill>
          <a:blip r:embed="rId3" cstate="print"/>
          <a:srcRect/>
          <a:stretch>
            <a:fillRect/>
          </a:stretch>
        </p:blipFill>
        <p:spPr bwMode="auto">
          <a:xfrm>
            <a:off x="0" y="0"/>
            <a:ext cx="9144000" cy="24685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4199"/>
                                        </p:tgtEl>
                                        <p:attrNameLst>
                                          <p:attrName>style.visibility</p:attrName>
                                        </p:attrNameLst>
                                      </p:cBhvr>
                                      <p:to>
                                        <p:strVal val="visible"/>
                                      </p:to>
                                    </p:set>
                                    <p:anim calcmode="lin" valueType="num">
                                      <p:cBhvr additive="base">
                                        <p:cTn id="7" dur="500" fill="hold"/>
                                        <p:tgtEl>
                                          <p:spTgt spid="264199"/>
                                        </p:tgtEl>
                                        <p:attrNameLst>
                                          <p:attrName>ppt_x</p:attrName>
                                        </p:attrNameLst>
                                      </p:cBhvr>
                                      <p:tavLst>
                                        <p:tav tm="0">
                                          <p:val>
                                            <p:strVal val="0-#ppt_w/2"/>
                                          </p:val>
                                        </p:tav>
                                        <p:tav tm="100000">
                                          <p:val>
                                            <p:strVal val="#ppt_x"/>
                                          </p:val>
                                        </p:tav>
                                      </p:tavLst>
                                    </p:anim>
                                    <p:anim calcmode="lin" valueType="num">
                                      <p:cBhvr additive="base">
                                        <p:cTn id="8" dur="500" fill="hold"/>
                                        <p:tgtEl>
                                          <p:spTgt spid="2641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4203"/>
                                        </p:tgtEl>
                                        <p:attrNameLst>
                                          <p:attrName>style.visibility</p:attrName>
                                        </p:attrNameLst>
                                      </p:cBhvr>
                                      <p:to>
                                        <p:strVal val="visible"/>
                                      </p:to>
                                    </p:set>
                                    <p:anim calcmode="lin" valueType="num">
                                      <p:cBhvr additive="base">
                                        <p:cTn id="13" dur="500" fill="hold"/>
                                        <p:tgtEl>
                                          <p:spTgt spid="264203"/>
                                        </p:tgtEl>
                                        <p:attrNameLst>
                                          <p:attrName>ppt_x</p:attrName>
                                        </p:attrNameLst>
                                      </p:cBhvr>
                                      <p:tavLst>
                                        <p:tav tm="0">
                                          <p:val>
                                            <p:strVal val="0-#ppt_w/2"/>
                                          </p:val>
                                        </p:tav>
                                        <p:tav tm="100000">
                                          <p:val>
                                            <p:strVal val="#ppt_x"/>
                                          </p:val>
                                        </p:tav>
                                      </p:tavLst>
                                    </p:anim>
                                    <p:anim calcmode="lin" valueType="num">
                                      <p:cBhvr additive="base">
                                        <p:cTn id="14" dur="500" fill="hold"/>
                                        <p:tgtEl>
                                          <p:spTgt spid="26420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6420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64200"/>
                                        </p:tgtEl>
                                        <p:attrNameLst>
                                          <p:attrName>style.visibility</p:attrName>
                                        </p:attrNameLst>
                                      </p:cBhvr>
                                      <p:to>
                                        <p:strVal val="visible"/>
                                      </p:to>
                                    </p:set>
                                    <p:anim calcmode="lin" valueType="num">
                                      <p:cBhvr additive="base">
                                        <p:cTn id="19" dur="500" fill="hold"/>
                                        <p:tgtEl>
                                          <p:spTgt spid="264200"/>
                                        </p:tgtEl>
                                        <p:attrNameLst>
                                          <p:attrName>ppt_x</p:attrName>
                                        </p:attrNameLst>
                                      </p:cBhvr>
                                      <p:tavLst>
                                        <p:tav tm="0">
                                          <p:val>
                                            <p:strVal val="#ppt_x"/>
                                          </p:val>
                                        </p:tav>
                                        <p:tav tm="100000">
                                          <p:val>
                                            <p:strVal val="#ppt_x"/>
                                          </p:val>
                                        </p:tav>
                                      </p:tavLst>
                                    </p:anim>
                                    <p:anim calcmode="lin" valueType="num">
                                      <p:cBhvr additive="base">
                                        <p:cTn id="20" dur="500" fill="hold"/>
                                        <p:tgtEl>
                                          <p:spTgt spid="26420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4204"/>
                                        </p:tgtEl>
                                        <p:attrNameLst>
                                          <p:attrName>style.visibility</p:attrName>
                                        </p:attrNameLst>
                                      </p:cBhvr>
                                      <p:to>
                                        <p:strVal val="visible"/>
                                      </p:to>
                                    </p:set>
                                    <p:anim calcmode="lin" valueType="num">
                                      <p:cBhvr additive="base">
                                        <p:cTn id="25" dur="500" fill="hold"/>
                                        <p:tgtEl>
                                          <p:spTgt spid="264204"/>
                                        </p:tgtEl>
                                        <p:attrNameLst>
                                          <p:attrName>ppt_x</p:attrName>
                                        </p:attrNameLst>
                                      </p:cBhvr>
                                      <p:tavLst>
                                        <p:tav tm="0">
                                          <p:val>
                                            <p:strVal val="0-#ppt_w/2"/>
                                          </p:val>
                                        </p:tav>
                                        <p:tav tm="100000">
                                          <p:val>
                                            <p:strVal val="#ppt_x"/>
                                          </p:val>
                                        </p:tav>
                                      </p:tavLst>
                                    </p:anim>
                                    <p:anim calcmode="lin" valueType="num">
                                      <p:cBhvr additive="base">
                                        <p:cTn id="26" dur="500" fill="hold"/>
                                        <p:tgtEl>
                                          <p:spTgt spid="26420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6420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4201"/>
                                        </p:tgtEl>
                                        <p:attrNameLst>
                                          <p:attrName>style.visibility</p:attrName>
                                        </p:attrNameLst>
                                      </p:cBhvr>
                                      <p:to>
                                        <p:strVal val="visible"/>
                                      </p:to>
                                    </p:set>
                                    <p:anim calcmode="lin" valueType="num">
                                      <p:cBhvr additive="base">
                                        <p:cTn id="31" dur="500" fill="hold"/>
                                        <p:tgtEl>
                                          <p:spTgt spid="264201"/>
                                        </p:tgtEl>
                                        <p:attrNameLst>
                                          <p:attrName>ppt_x</p:attrName>
                                        </p:attrNameLst>
                                      </p:cBhvr>
                                      <p:tavLst>
                                        <p:tav tm="0">
                                          <p:val>
                                            <p:strVal val="1+#ppt_w/2"/>
                                          </p:val>
                                        </p:tav>
                                        <p:tav tm="100000">
                                          <p:val>
                                            <p:strVal val="#ppt_x"/>
                                          </p:val>
                                        </p:tav>
                                      </p:tavLst>
                                    </p:anim>
                                    <p:anim calcmode="lin" valueType="num">
                                      <p:cBhvr additive="base">
                                        <p:cTn id="32" dur="500" fill="hold"/>
                                        <p:tgtEl>
                                          <p:spTgt spid="26420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264202"/>
                                        </p:tgtEl>
                                        <p:attrNameLst>
                                          <p:attrName>style.visibility</p:attrName>
                                        </p:attrNameLst>
                                      </p:cBhvr>
                                      <p:to>
                                        <p:strVal val="visible"/>
                                      </p:to>
                                    </p:set>
                                    <p:anim calcmode="lin" valueType="num">
                                      <p:cBhvr additive="base">
                                        <p:cTn id="43" dur="500" fill="hold"/>
                                        <p:tgtEl>
                                          <p:spTgt spid="264202"/>
                                        </p:tgtEl>
                                        <p:attrNameLst>
                                          <p:attrName>ppt_x</p:attrName>
                                        </p:attrNameLst>
                                      </p:cBhvr>
                                      <p:tavLst>
                                        <p:tav tm="0">
                                          <p:val>
                                            <p:strVal val="#ppt_x"/>
                                          </p:val>
                                        </p:tav>
                                        <p:tav tm="100000">
                                          <p:val>
                                            <p:strVal val="#ppt_x"/>
                                          </p:val>
                                        </p:tav>
                                      </p:tavLst>
                                    </p:anim>
                                    <p:anim calcmode="lin" valueType="num">
                                      <p:cBhvr additive="base">
                                        <p:cTn id="44" dur="500" fill="hold"/>
                                        <p:tgtEl>
                                          <p:spTgt spid="264202"/>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264207"/>
                                        </p:tgtEl>
                                        <p:attrNameLst>
                                          <p:attrName>style.visibility</p:attrName>
                                        </p:attrNameLst>
                                      </p:cBhvr>
                                      <p:to>
                                        <p:strVal val="visible"/>
                                      </p:to>
                                    </p:set>
                                    <p:anim calcmode="lin" valueType="num">
                                      <p:cBhvr additive="base">
                                        <p:cTn id="54" dur="500" fill="hold"/>
                                        <p:tgtEl>
                                          <p:spTgt spid="264207"/>
                                        </p:tgtEl>
                                        <p:attrNameLst>
                                          <p:attrName>ppt_x</p:attrName>
                                        </p:attrNameLst>
                                      </p:cBhvr>
                                      <p:tavLst>
                                        <p:tav tm="0">
                                          <p:val>
                                            <p:strVal val="0-#ppt_w/2"/>
                                          </p:val>
                                        </p:tav>
                                        <p:tav tm="100000">
                                          <p:val>
                                            <p:strVal val="#ppt_x"/>
                                          </p:val>
                                        </p:tav>
                                      </p:tavLst>
                                    </p:anim>
                                    <p:anim calcmode="lin" valueType="num">
                                      <p:cBhvr additive="base">
                                        <p:cTn id="55" dur="500" fill="hold"/>
                                        <p:tgtEl>
                                          <p:spTgt spid="2642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9" grpId="0" animBg="1" autoUpdateAnimBg="0"/>
      <p:bldP spid="264200" grpId="0" animBg="1" autoUpdateAnimBg="0"/>
      <p:bldP spid="264201" grpId="0" animBg="1" autoUpdateAnimBg="0"/>
      <p:bldP spid="264202" grpId="0" animBg="1" autoUpdateAnimBg="0"/>
      <p:bldP spid="264203" grpId="0" animBg="1" autoUpdateAnimBg="0"/>
      <p:bldP spid="264204" grpId="0" animBg="1" autoUpdateAnimBg="0"/>
      <p:bldP spid="264207" grpId="0" animBg="1" autoUpdateAnimBg="0"/>
      <p:bldP spid="17"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9" name="Picture 3"/>
          <p:cNvPicPr>
            <a:picLocks noChangeAspect="1" noChangeArrowheads="1"/>
          </p:cNvPicPr>
          <p:nvPr/>
        </p:nvPicPr>
        <p:blipFill>
          <a:blip r:embed="rId2"/>
          <a:srcRect/>
          <a:stretch>
            <a:fillRect/>
          </a:stretch>
        </p:blipFill>
        <p:spPr bwMode="auto">
          <a:xfrm>
            <a:off x="5715008" y="5072074"/>
            <a:ext cx="3502783" cy="1785926"/>
          </a:xfrm>
          <a:prstGeom prst="rect">
            <a:avLst/>
          </a:prstGeom>
          <a:noFill/>
          <a:ln w="9525">
            <a:noFill/>
            <a:miter lim="800000"/>
            <a:headEnd/>
            <a:tailEnd/>
          </a:ln>
          <a:effectLst/>
        </p:spPr>
      </p:pic>
      <p:sp>
        <p:nvSpPr>
          <p:cNvPr id="3" name="Text Box 12"/>
          <p:cNvSpPr txBox="1">
            <a:spLocks noChangeArrowheads="1"/>
          </p:cNvSpPr>
          <p:nvPr/>
        </p:nvSpPr>
        <p:spPr bwMode="auto">
          <a:xfrm>
            <a:off x="1571604" y="214290"/>
            <a:ext cx="4152099" cy="523220"/>
          </a:xfrm>
          <a:prstGeom prst="rect">
            <a:avLst/>
          </a:prstGeom>
          <a:noFill/>
          <a:ln w="9525">
            <a:noFill/>
            <a:miter lim="800000"/>
            <a:headEnd/>
            <a:tailEnd/>
          </a:ln>
        </p:spPr>
        <p:txBody>
          <a:bodyPr wrap="none">
            <a:spAutoFit/>
          </a:bodyPr>
          <a:lstStyle/>
          <a:p>
            <a:r>
              <a:rPr lang="zh-CN" altLang="en-US" sz="2800" b="1" dirty="0" smtClean="0">
                <a:solidFill>
                  <a:srgbClr val="FFFF00"/>
                </a:solidFill>
              </a:rPr>
              <a:t>微生物细胞化学</a:t>
            </a:r>
            <a:r>
              <a:rPr lang="zh-CN" altLang="en-US" sz="2800" b="1" dirty="0">
                <a:solidFill>
                  <a:srgbClr val="FFFF00"/>
                </a:solidFill>
              </a:rPr>
              <a:t>元素</a:t>
            </a:r>
            <a:r>
              <a:rPr lang="zh-CN" altLang="en-US" sz="2800" b="1" dirty="0" smtClean="0">
                <a:solidFill>
                  <a:srgbClr val="FFFF00"/>
                </a:solidFill>
              </a:rPr>
              <a:t>组成</a:t>
            </a:r>
            <a:endParaRPr lang="zh-CN" altLang="en-US" sz="2800" b="1" dirty="0">
              <a:solidFill>
                <a:srgbClr val="FFFF00"/>
              </a:solidFill>
            </a:endParaRPr>
          </a:p>
        </p:txBody>
      </p:sp>
      <p:sp>
        <p:nvSpPr>
          <p:cNvPr id="4" name="Text Box 13"/>
          <p:cNvSpPr txBox="1">
            <a:spLocks noChangeArrowheads="1"/>
          </p:cNvSpPr>
          <p:nvPr/>
        </p:nvSpPr>
        <p:spPr bwMode="auto">
          <a:xfrm>
            <a:off x="642910" y="1071546"/>
            <a:ext cx="7439025" cy="762000"/>
          </a:xfrm>
          <a:prstGeom prst="rect">
            <a:avLst/>
          </a:prstGeom>
          <a:noFill/>
          <a:ln w="9525">
            <a:noFill/>
            <a:miter lim="800000"/>
            <a:headEnd/>
            <a:tailEnd/>
          </a:ln>
        </p:spPr>
        <p:txBody>
          <a:bodyPr wrap="none">
            <a:spAutoFit/>
          </a:bodyPr>
          <a:lstStyle/>
          <a:p>
            <a:pPr eaLnBrk="0" hangingPunct="0"/>
            <a:r>
              <a:rPr lang="zh-CN" altLang="en-US" sz="2000" b="1" dirty="0">
                <a:solidFill>
                  <a:schemeClr val="bg1"/>
                </a:solidFill>
              </a:rPr>
              <a:t>主要元素：</a:t>
            </a:r>
            <a:r>
              <a:rPr lang="zh-CN" altLang="en-US" sz="2400" b="1" dirty="0">
                <a:solidFill>
                  <a:srgbClr val="FFFF00"/>
                </a:solidFill>
              </a:rPr>
              <a:t>碳、氢、氧、氮、磷、硫、</a:t>
            </a:r>
            <a:r>
              <a:rPr lang="zh-CN" altLang="en-US" sz="2000" b="1" dirty="0">
                <a:solidFill>
                  <a:schemeClr val="bg1"/>
                </a:solidFill>
              </a:rPr>
              <a:t>钾、镁、钙、铁等；</a:t>
            </a:r>
          </a:p>
          <a:p>
            <a:pPr eaLnBrk="0" hangingPunct="0"/>
            <a:r>
              <a:rPr lang="zh-CN" altLang="en-US" sz="2000" b="1" dirty="0">
                <a:solidFill>
                  <a:schemeClr val="bg1"/>
                </a:solidFill>
              </a:rPr>
              <a:t>微量元素：锌、锰、钠、氯、钼、硒、钴、铜、钨、镍、硼等。</a:t>
            </a:r>
          </a:p>
        </p:txBody>
      </p:sp>
      <p:pic>
        <p:nvPicPr>
          <p:cNvPr id="178178" name="Picture 2"/>
          <p:cNvPicPr>
            <a:picLocks noChangeAspect="1" noChangeArrowheads="1"/>
          </p:cNvPicPr>
          <p:nvPr/>
        </p:nvPicPr>
        <p:blipFill>
          <a:blip r:embed="rId3"/>
          <a:srcRect/>
          <a:stretch>
            <a:fillRect/>
          </a:stretch>
        </p:blipFill>
        <p:spPr bwMode="auto">
          <a:xfrm>
            <a:off x="0" y="1928801"/>
            <a:ext cx="6786578" cy="3225915"/>
          </a:xfrm>
          <a:prstGeom prst="rect">
            <a:avLst/>
          </a:prstGeom>
          <a:noFill/>
          <a:ln w="9525">
            <a:noFill/>
            <a:miter lim="800000"/>
            <a:headEnd/>
            <a:tailEnd/>
          </a:ln>
          <a:effectLst/>
        </p:spPr>
      </p:pic>
      <p:sp>
        <p:nvSpPr>
          <p:cNvPr id="6" name="Text Box 2"/>
          <p:cNvSpPr txBox="1">
            <a:spLocks noChangeArrowheads="1"/>
          </p:cNvSpPr>
          <p:nvPr/>
        </p:nvSpPr>
        <p:spPr bwMode="auto">
          <a:xfrm>
            <a:off x="5865570" y="-104499"/>
            <a:ext cx="3278462"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bg1">
                    <a:lumMod val="50000"/>
                  </a:schemeClr>
                </a:solidFill>
                <a:effectLst>
                  <a:outerShdw blurRad="50800" dist="50800" algn="ctr" rotWithShape="0">
                    <a:srgbClr val="000000">
                      <a:alpha val="80000"/>
                    </a:srgbClr>
                  </a:outerShdw>
                </a:effectLst>
                <a:ea typeface="黑体" pitchFamily="2" charset="-122"/>
              </a:rPr>
              <a:t>微生物细胞的化学组成</a:t>
            </a:r>
            <a:endParaRPr lang="zh-CN" altLang="en-US" sz="2400" b="1" i="1" dirty="0">
              <a:solidFill>
                <a:schemeClr val="bg1">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266244" name="Text Box 4"/>
          <p:cNvSpPr txBox="1">
            <a:spLocks noChangeArrowheads="1"/>
          </p:cNvSpPr>
          <p:nvPr/>
        </p:nvSpPr>
        <p:spPr bwMode="auto">
          <a:xfrm>
            <a:off x="228600" y="533400"/>
            <a:ext cx="2147888" cy="519113"/>
          </a:xfrm>
          <a:prstGeom prst="rect">
            <a:avLst/>
          </a:prstGeom>
          <a:noFill/>
          <a:ln w="9525">
            <a:noFill/>
            <a:miter lim="800000"/>
            <a:headEnd/>
            <a:tailEnd/>
          </a:ln>
          <a:effectLst/>
        </p:spPr>
        <p:txBody>
          <a:bodyPr wrap="none">
            <a:spAutoFit/>
          </a:bodyPr>
          <a:lstStyle/>
          <a:p>
            <a:pPr eaLnBrk="1" hangingPunct="1"/>
            <a:r>
              <a:rPr lang="zh-CN" altLang="en-US" b="1">
                <a:solidFill>
                  <a:schemeClr val="folHlink"/>
                </a:solidFill>
                <a:ea typeface="黑体" pitchFamily="2" charset="-122"/>
              </a:rPr>
              <a:t>4、经济节约</a:t>
            </a:r>
            <a:endParaRPr lang="zh-CN" altLang="en-US" sz="2400" b="1">
              <a:ea typeface="黑体" pitchFamily="2" charset="-122"/>
            </a:endParaRPr>
          </a:p>
        </p:txBody>
      </p:sp>
      <p:sp>
        <p:nvSpPr>
          <p:cNvPr id="266246" name="Text Box 6"/>
          <p:cNvSpPr txBox="1">
            <a:spLocks noChangeArrowheads="1"/>
          </p:cNvSpPr>
          <p:nvPr/>
        </p:nvSpPr>
        <p:spPr bwMode="auto">
          <a:xfrm>
            <a:off x="830263" y="1223963"/>
            <a:ext cx="7753350" cy="1006475"/>
          </a:xfrm>
          <a:prstGeom prst="rect">
            <a:avLst/>
          </a:prstGeom>
          <a:noFill/>
          <a:ln w="9525">
            <a:noFill/>
            <a:miter lim="800000"/>
            <a:headEnd/>
            <a:tailEnd/>
          </a:ln>
          <a:effectLst/>
        </p:spPr>
        <p:txBody>
          <a:bodyPr wrap="none">
            <a:spAutoFit/>
          </a:bodyPr>
          <a:lstStyle/>
          <a:p>
            <a:pPr algn="ctr" eaLnBrk="1" hangingPunct="1">
              <a:lnSpc>
                <a:spcPct val="125000"/>
              </a:lnSpc>
            </a:pPr>
            <a:r>
              <a:rPr lang="zh-CN" altLang="en-US" sz="1800" b="1" dirty="0">
                <a:solidFill>
                  <a:schemeClr val="bg1"/>
                </a:solidFill>
                <a:ea typeface="黑体" pitchFamily="2" charset="-122"/>
              </a:rPr>
              <a:t>配制培养基时应</a:t>
            </a:r>
            <a:r>
              <a:rPr lang="zh-CN" altLang="en-US" sz="2400" b="1" u="sng" dirty="0">
                <a:solidFill>
                  <a:srgbClr val="FFFF00"/>
                </a:solidFill>
                <a:ea typeface="黑体" pitchFamily="2" charset="-122"/>
              </a:rPr>
              <a:t>尽量利用廉价且易于获得的原料</a:t>
            </a:r>
            <a:r>
              <a:rPr lang="zh-CN" altLang="en-US" sz="1800" b="1" dirty="0">
                <a:solidFill>
                  <a:schemeClr val="bg1"/>
                </a:solidFill>
                <a:ea typeface="黑体" pitchFamily="2" charset="-122"/>
              </a:rPr>
              <a:t>作为培养基成份,</a:t>
            </a:r>
          </a:p>
          <a:p>
            <a:pPr algn="ctr" eaLnBrk="1" hangingPunct="1">
              <a:lnSpc>
                <a:spcPct val="125000"/>
              </a:lnSpc>
            </a:pPr>
            <a:r>
              <a:rPr lang="zh-CN" altLang="en-US" sz="1800" b="1" dirty="0">
                <a:solidFill>
                  <a:schemeClr val="bg1"/>
                </a:solidFill>
                <a:ea typeface="黑体" pitchFamily="2" charset="-122"/>
              </a:rPr>
              <a:t>特别是在发酵工业中,以</a:t>
            </a:r>
            <a:r>
              <a:rPr lang="zh-CN" altLang="en-US" sz="2400" b="1" u="sng" dirty="0">
                <a:solidFill>
                  <a:srgbClr val="FFFF00"/>
                </a:solidFill>
                <a:ea typeface="黑体" pitchFamily="2" charset="-122"/>
              </a:rPr>
              <a:t>降低生产成本</a:t>
            </a:r>
            <a:r>
              <a:rPr lang="zh-CN" altLang="en-US" sz="2400" b="1" dirty="0">
                <a:solidFill>
                  <a:schemeClr val="tx2"/>
                </a:solidFill>
                <a:ea typeface="黑体" pitchFamily="2" charset="-122"/>
              </a:rPr>
              <a:t>。</a:t>
            </a:r>
            <a:endParaRPr lang="zh-CN" altLang="en-US" sz="2400" dirty="0">
              <a:solidFill>
                <a:schemeClr val="tx2"/>
              </a:solidFill>
              <a:ea typeface="黑体" pitchFamily="2" charset="-122"/>
            </a:endParaRPr>
          </a:p>
        </p:txBody>
      </p:sp>
      <p:sp>
        <p:nvSpPr>
          <p:cNvPr id="266247" name="Text Box 7"/>
          <p:cNvSpPr txBox="1">
            <a:spLocks noChangeArrowheads="1"/>
          </p:cNvSpPr>
          <p:nvPr/>
        </p:nvSpPr>
        <p:spPr bwMode="auto">
          <a:xfrm>
            <a:off x="609600" y="2590800"/>
            <a:ext cx="14192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以粗代精</a:t>
            </a:r>
          </a:p>
        </p:txBody>
      </p:sp>
      <p:sp>
        <p:nvSpPr>
          <p:cNvPr id="266248" name="Text Box 8"/>
          <p:cNvSpPr txBox="1">
            <a:spLocks noChangeArrowheads="1"/>
          </p:cNvSpPr>
          <p:nvPr/>
        </p:nvSpPr>
        <p:spPr bwMode="auto">
          <a:xfrm>
            <a:off x="4448175" y="2590800"/>
            <a:ext cx="20288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以“野”代“家”</a:t>
            </a:r>
          </a:p>
        </p:txBody>
      </p:sp>
      <p:sp>
        <p:nvSpPr>
          <p:cNvPr id="266249" name="Text Box 9"/>
          <p:cNvSpPr txBox="1">
            <a:spLocks noChangeArrowheads="1"/>
          </p:cNvSpPr>
          <p:nvPr/>
        </p:nvSpPr>
        <p:spPr bwMode="auto">
          <a:xfrm>
            <a:off x="609600" y="3429000"/>
            <a:ext cx="14192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以废代好</a:t>
            </a:r>
          </a:p>
        </p:txBody>
      </p:sp>
      <p:sp>
        <p:nvSpPr>
          <p:cNvPr id="266250" name="Text Box 10"/>
          <p:cNvSpPr txBox="1">
            <a:spLocks noChangeArrowheads="1"/>
          </p:cNvSpPr>
          <p:nvPr/>
        </p:nvSpPr>
        <p:spPr bwMode="auto">
          <a:xfrm>
            <a:off x="4464050" y="3429000"/>
            <a:ext cx="14192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以简代繁</a:t>
            </a:r>
          </a:p>
        </p:txBody>
      </p:sp>
      <p:sp>
        <p:nvSpPr>
          <p:cNvPr id="266251" name="Text Box 11"/>
          <p:cNvSpPr txBox="1">
            <a:spLocks noChangeArrowheads="1"/>
          </p:cNvSpPr>
          <p:nvPr/>
        </p:nvSpPr>
        <p:spPr bwMode="auto">
          <a:xfrm>
            <a:off x="609600" y="4191000"/>
            <a:ext cx="14192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以烃代粮</a:t>
            </a:r>
          </a:p>
        </p:txBody>
      </p:sp>
      <p:sp>
        <p:nvSpPr>
          <p:cNvPr id="266252" name="Text Box 12"/>
          <p:cNvSpPr txBox="1">
            <a:spLocks noChangeArrowheads="1"/>
          </p:cNvSpPr>
          <p:nvPr/>
        </p:nvSpPr>
        <p:spPr bwMode="auto">
          <a:xfrm>
            <a:off x="4454525" y="4181475"/>
            <a:ext cx="141922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以纤代糖</a:t>
            </a:r>
          </a:p>
        </p:txBody>
      </p:sp>
      <p:sp>
        <p:nvSpPr>
          <p:cNvPr id="266253" name="Text Box 13"/>
          <p:cNvSpPr txBox="1">
            <a:spLocks noChangeArrowheads="1"/>
          </p:cNvSpPr>
          <p:nvPr/>
        </p:nvSpPr>
        <p:spPr bwMode="auto">
          <a:xfrm>
            <a:off x="2286000" y="5257800"/>
            <a:ext cx="2338388"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以无机氮代蛋白</a:t>
            </a:r>
          </a:p>
        </p:txBody>
      </p:sp>
      <p:sp>
        <p:nvSpPr>
          <p:cNvPr id="266254" name="Text Box 14"/>
          <p:cNvSpPr txBox="1">
            <a:spLocks noChangeArrowheads="1"/>
          </p:cNvSpPr>
          <p:nvPr/>
        </p:nvSpPr>
        <p:spPr bwMode="auto">
          <a:xfrm>
            <a:off x="179388" y="4930775"/>
            <a:ext cx="8466137" cy="1927225"/>
          </a:xfrm>
          <a:prstGeom prst="rect">
            <a:avLst/>
          </a:prstGeom>
          <a:solidFill>
            <a:schemeClr val="tx1"/>
          </a:solidFill>
          <a:ln w="9525">
            <a:solidFill>
              <a:srgbClr val="FF0000"/>
            </a:solidFill>
            <a:miter lim="800000"/>
            <a:headEnd/>
            <a:tailEnd/>
          </a:ln>
          <a:effectLst/>
        </p:spPr>
        <p:txBody>
          <a:bodyPr wrap="none">
            <a:spAutoFit/>
          </a:bodyPr>
          <a:lstStyle/>
          <a:p>
            <a:pPr eaLnBrk="1" hangingPunct="1"/>
            <a:r>
              <a:rPr lang="zh-CN" altLang="en-US" sz="2400" b="1" dirty="0">
                <a:solidFill>
                  <a:srgbClr val="FFFF00"/>
                </a:solidFill>
                <a:ea typeface="黑体" pitchFamily="2" charset="-122"/>
              </a:rPr>
              <a:t>以石油或天然气副产品代替糖质原料来培养微生物。</a:t>
            </a:r>
          </a:p>
          <a:p>
            <a:pPr eaLnBrk="1" hangingPunct="1"/>
            <a:r>
              <a:rPr lang="zh-CN" altLang="en-US" sz="2400" b="1" dirty="0">
                <a:solidFill>
                  <a:schemeClr val="bg1"/>
                </a:solidFill>
                <a:ea typeface="黑体" pitchFamily="2" charset="-122"/>
              </a:rPr>
              <a:t>生产石油蛋白</a:t>
            </a:r>
          </a:p>
          <a:p>
            <a:pPr eaLnBrk="1" hangingPunct="1"/>
            <a:r>
              <a:rPr lang="zh-CN" altLang="en-US" sz="2400" b="1" dirty="0">
                <a:solidFill>
                  <a:schemeClr val="bg1"/>
                </a:solidFill>
                <a:ea typeface="黑体" pitchFamily="2" charset="-122"/>
              </a:rPr>
              <a:t>将石油产品转化成一些产值更高的高级醇、脂肪酸、环烷酸等</a:t>
            </a:r>
          </a:p>
          <a:p>
            <a:pPr eaLnBrk="1" hangingPunct="1"/>
            <a:r>
              <a:rPr lang="zh-CN" altLang="en-US" sz="2400" b="1" dirty="0">
                <a:solidFill>
                  <a:schemeClr val="bg1"/>
                </a:solidFill>
                <a:ea typeface="黑体" pitchFamily="2" charset="-122"/>
              </a:rPr>
              <a:t>化工产品和若干合成物；</a:t>
            </a:r>
          </a:p>
          <a:p>
            <a:pPr eaLnBrk="1" hangingPunct="1"/>
            <a:r>
              <a:rPr lang="zh-CN" altLang="en-US" sz="2400" b="1" dirty="0">
                <a:solidFill>
                  <a:schemeClr val="bg1"/>
                </a:solidFill>
                <a:ea typeface="黑体" pitchFamily="2" charset="-122"/>
              </a:rPr>
              <a:t>对石油产品的品质进行改良，如脱硫、脱蜡等。</a:t>
            </a:r>
          </a:p>
        </p:txBody>
      </p:sp>
      <p:sp>
        <p:nvSpPr>
          <p:cNvPr id="266255" name="Text Box 15"/>
          <p:cNvSpPr txBox="1">
            <a:spLocks noChangeArrowheads="1"/>
          </p:cNvSpPr>
          <p:nvPr/>
        </p:nvSpPr>
        <p:spPr bwMode="auto">
          <a:xfrm>
            <a:off x="0" y="2708275"/>
            <a:ext cx="8772525" cy="1196975"/>
          </a:xfrm>
          <a:prstGeom prst="rect">
            <a:avLst/>
          </a:prstGeom>
          <a:solidFill>
            <a:schemeClr val="tx1"/>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开发利用纤维素这种世界上含量最丰富的可再生资源。将大量的</a:t>
            </a:r>
          </a:p>
          <a:p>
            <a:pPr eaLnBrk="1" hangingPunct="1"/>
            <a:r>
              <a:rPr lang="zh-CN" altLang="en-US" sz="2400" b="1" dirty="0">
                <a:solidFill>
                  <a:srgbClr val="FFFF00"/>
                </a:solidFill>
                <a:ea typeface="黑体" pitchFamily="2" charset="-122"/>
              </a:rPr>
              <a:t>纤维素</a:t>
            </a:r>
            <a:r>
              <a:rPr lang="zh-CN" altLang="en-US" sz="2400" b="1" dirty="0">
                <a:solidFill>
                  <a:schemeClr val="bg1"/>
                </a:solidFill>
                <a:ea typeface="黑体" pitchFamily="2" charset="-122"/>
              </a:rPr>
              <a:t>农副产品转变为优质饲料、工业发酵原料、燃料及人类的</a:t>
            </a:r>
          </a:p>
          <a:p>
            <a:pPr eaLnBrk="1" hangingPunct="1"/>
            <a:r>
              <a:rPr lang="zh-CN" altLang="en-US" sz="2400" b="1" dirty="0">
                <a:solidFill>
                  <a:schemeClr val="bg1"/>
                </a:solidFill>
                <a:ea typeface="黑体" pitchFamily="2" charset="-122"/>
              </a:rPr>
              <a:t>食品及饮料。</a:t>
            </a:r>
          </a:p>
        </p:txBody>
      </p:sp>
      <p:sp>
        <p:nvSpPr>
          <p:cNvPr id="17" name="Text Box 5"/>
          <p:cNvSpPr txBox="1">
            <a:spLocks noChangeArrowheads="1"/>
          </p:cNvSpPr>
          <p:nvPr/>
        </p:nvSpPr>
        <p:spPr bwMode="auto">
          <a:xfrm>
            <a:off x="4038600" y="0"/>
            <a:ext cx="5086350" cy="457200"/>
          </a:xfrm>
          <a:prstGeom prst="rect">
            <a:avLst/>
          </a:prstGeom>
          <a:noFill/>
          <a:ln w="9525">
            <a:noFill/>
            <a:miter lim="800000"/>
            <a:headEnd/>
            <a:tailEnd/>
          </a:ln>
          <a:effectLst/>
        </p:spPr>
        <p:txBody>
          <a:bodyPr wrap="none">
            <a:spAutoFit/>
          </a:bodyPr>
          <a:lstStyle/>
          <a:p>
            <a:pPr eaLnBrk="1" hangingPunct="1"/>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一、选用和设计培养基的原则和方法</a:t>
            </a:r>
          </a:p>
        </p:txBody>
      </p:sp>
      <p:sp>
        <p:nvSpPr>
          <p:cNvPr id="18" name="Text Box 16"/>
          <p:cNvSpPr txBox="1">
            <a:spLocks noChangeArrowheads="1"/>
          </p:cNvSpPr>
          <p:nvPr/>
        </p:nvSpPr>
        <p:spPr bwMode="auto">
          <a:xfrm>
            <a:off x="0" y="0"/>
            <a:ext cx="8772525" cy="1196975"/>
          </a:xfrm>
          <a:prstGeom prst="rect">
            <a:avLst/>
          </a:prstGeom>
          <a:solidFill>
            <a:schemeClr val="tx1"/>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以大气氮、铵盐、硝酸盐或尿素等一类</a:t>
            </a:r>
            <a:r>
              <a:rPr lang="zh-CN" altLang="en-US" sz="2400" b="1" dirty="0">
                <a:solidFill>
                  <a:srgbClr val="FFFF00"/>
                </a:solidFill>
                <a:ea typeface="黑体" pitchFamily="2" charset="-122"/>
              </a:rPr>
              <a:t>非蛋白质或非氨基酸廉价</a:t>
            </a:r>
          </a:p>
          <a:p>
            <a:pPr eaLnBrk="1" hangingPunct="1"/>
            <a:r>
              <a:rPr lang="zh-CN" altLang="en-US" sz="2400" b="1" dirty="0">
                <a:solidFill>
                  <a:srgbClr val="FFFF00"/>
                </a:solidFill>
                <a:ea typeface="黑体" pitchFamily="2" charset="-122"/>
              </a:rPr>
              <a:t>原料</a:t>
            </a:r>
            <a:r>
              <a:rPr lang="zh-CN" altLang="en-US" sz="2400" b="1" dirty="0">
                <a:solidFill>
                  <a:schemeClr val="bg1"/>
                </a:solidFill>
                <a:ea typeface="黑体" pitchFamily="2" charset="-122"/>
              </a:rPr>
              <a:t>用作发酵培养基的原料，让微生物转化成菌体蛋白质或含氮</a:t>
            </a:r>
          </a:p>
          <a:p>
            <a:pPr eaLnBrk="1" hangingPunct="1"/>
            <a:r>
              <a:rPr lang="zh-CN" altLang="en-US" sz="2400" b="1" dirty="0">
                <a:solidFill>
                  <a:schemeClr val="bg1"/>
                </a:solidFill>
                <a:ea typeface="黑体" pitchFamily="2" charset="-122"/>
              </a:rPr>
              <a:t>的发酵产物供人们利用。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66251"/>
                                        </p:tgtEl>
                                        <p:attrNameLst>
                                          <p:attrName>style.visibility</p:attrName>
                                        </p:attrNameLst>
                                      </p:cBhvr>
                                      <p:to>
                                        <p:strVal val="visible"/>
                                      </p:to>
                                    </p:set>
                                    <p:anim calcmode="lin" valueType="num">
                                      <p:cBhvr additive="base">
                                        <p:cTn id="7" dur="500" fill="hold"/>
                                        <p:tgtEl>
                                          <p:spTgt spid="266251"/>
                                        </p:tgtEl>
                                        <p:attrNameLst>
                                          <p:attrName>ppt_x</p:attrName>
                                        </p:attrNameLst>
                                      </p:cBhvr>
                                      <p:tavLst>
                                        <p:tav tm="0">
                                          <p:val>
                                            <p:strVal val="0-#ppt_w/2"/>
                                          </p:val>
                                        </p:tav>
                                        <p:tav tm="100000">
                                          <p:val>
                                            <p:strVal val="#ppt_x"/>
                                          </p:val>
                                        </p:tav>
                                      </p:tavLst>
                                    </p:anim>
                                    <p:anim calcmode="lin" valueType="num">
                                      <p:cBhvr additive="base">
                                        <p:cTn id="8" dur="500" fill="hold"/>
                                        <p:tgtEl>
                                          <p:spTgt spid="2662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54"/>
                                        </p:tgtEl>
                                        <p:attrNameLst>
                                          <p:attrName>style.visibility</p:attrName>
                                        </p:attrNameLst>
                                      </p:cBhvr>
                                      <p:to>
                                        <p:strVal val="visible"/>
                                      </p:to>
                                    </p:set>
                                    <p:anim calcmode="lin" valueType="num">
                                      <p:cBhvr additive="base">
                                        <p:cTn id="13" dur="500" fill="hold"/>
                                        <p:tgtEl>
                                          <p:spTgt spid="266254"/>
                                        </p:tgtEl>
                                        <p:attrNameLst>
                                          <p:attrName>ppt_x</p:attrName>
                                        </p:attrNameLst>
                                      </p:cBhvr>
                                      <p:tavLst>
                                        <p:tav tm="0">
                                          <p:val>
                                            <p:strVal val="0-#ppt_w/2"/>
                                          </p:val>
                                        </p:tav>
                                        <p:tav tm="100000">
                                          <p:val>
                                            <p:strVal val="#ppt_x"/>
                                          </p:val>
                                        </p:tav>
                                      </p:tavLst>
                                    </p:anim>
                                    <p:anim calcmode="lin" valueType="num">
                                      <p:cBhvr additive="base">
                                        <p:cTn id="14" dur="500" fill="hold"/>
                                        <p:tgtEl>
                                          <p:spTgt spid="26625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6625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66252"/>
                                        </p:tgtEl>
                                        <p:attrNameLst>
                                          <p:attrName>style.visibility</p:attrName>
                                        </p:attrNameLst>
                                      </p:cBhvr>
                                      <p:to>
                                        <p:strVal val="visible"/>
                                      </p:to>
                                    </p:set>
                                    <p:anim calcmode="lin" valueType="num">
                                      <p:cBhvr additive="base">
                                        <p:cTn id="19" dur="500" fill="hold"/>
                                        <p:tgtEl>
                                          <p:spTgt spid="266252"/>
                                        </p:tgtEl>
                                        <p:attrNameLst>
                                          <p:attrName>ppt_x</p:attrName>
                                        </p:attrNameLst>
                                      </p:cBhvr>
                                      <p:tavLst>
                                        <p:tav tm="0">
                                          <p:val>
                                            <p:strVal val="0-#ppt_w/2"/>
                                          </p:val>
                                        </p:tav>
                                        <p:tav tm="100000">
                                          <p:val>
                                            <p:strVal val="#ppt_x"/>
                                          </p:val>
                                        </p:tav>
                                      </p:tavLst>
                                    </p:anim>
                                    <p:anim calcmode="lin" valueType="num">
                                      <p:cBhvr additive="base">
                                        <p:cTn id="20" dur="500" fill="hold"/>
                                        <p:tgtEl>
                                          <p:spTgt spid="2662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6255"/>
                                        </p:tgtEl>
                                        <p:attrNameLst>
                                          <p:attrName>style.visibility</p:attrName>
                                        </p:attrNameLst>
                                      </p:cBhvr>
                                      <p:to>
                                        <p:strVal val="visible"/>
                                      </p:to>
                                    </p:set>
                                    <p:anim calcmode="lin" valueType="num">
                                      <p:cBhvr additive="base">
                                        <p:cTn id="25" dur="500" fill="hold"/>
                                        <p:tgtEl>
                                          <p:spTgt spid="266255"/>
                                        </p:tgtEl>
                                        <p:attrNameLst>
                                          <p:attrName>ppt_x</p:attrName>
                                        </p:attrNameLst>
                                      </p:cBhvr>
                                      <p:tavLst>
                                        <p:tav tm="0">
                                          <p:val>
                                            <p:strVal val="0-#ppt_w/2"/>
                                          </p:val>
                                        </p:tav>
                                        <p:tav tm="100000">
                                          <p:val>
                                            <p:strVal val="#ppt_x"/>
                                          </p:val>
                                        </p:tav>
                                      </p:tavLst>
                                    </p:anim>
                                    <p:anim calcmode="lin" valueType="num">
                                      <p:cBhvr additive="base">
                                        <p:cTn id="26" dur="500" fill="hold"/>
                                        <p:tgtEl>
                                          <p:spTgt spid="26625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6625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266253"/>
                                        </p:tgtEl>
                                        <p:attrNameLst>
                                          <p:attrName>style.visibility</p:attrName>
                                        </p:attrNameLst>
                                      </p:cBhvr>
                                      <p:to>
                                        <p:strVal val="visible"/>
                                      </p:to>
                                    </p:set>
                                    <p:anim calcmode="lin" valueType="num">
                                      <p:cBhvr additive="base">
                                        <p:cTn id="31" dur="500" fill="hold"/>
                                        <p:tgtEl>
                                          <p:spTgt spid="266253"/>
                                        </p:tgtEl>
                                        <p:attrNameLst>
                                          <p:attrName>ppt_x</p:attrName>
                                        </p:attrNameLst>
                                      </p:cBhvr>
                                      <p:tavLst>
                                        <p:tav tm="0">
                                          <p:val>
                                            <p:strVal val="1+#ppt_w/2"/>
                                          </p:val>
                                        </p:tav>
                                        <p:tav tm="100000">
                                          <p:val>
                                            <p:strVal val="#ppt_x"/>
                                          </p:val>
                                        </p:tav>
                                      </p:tavLst>
                                    </p:anim>
                                    <p:anim calcmode="lin" valueType="num">
                                      <p:cBhvr additive="base">
                                        <p:cTn id="32" dur="500" fill="hold"/>
                                        <p:tgtEl>
                                          <p:spTgt spid="26625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0-#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1" grpId="0" animBg="1" autoUpdateAnimBg="0"/>
      <p:bldP spid="266252" grpId="0" animBg="1" autoUpdateAnimBg="0"/>
      <p:bldP spid="266253" grpId="0" animBg="1" autoUpdateAnimBg="0"/>
      <p:bldP spid="266254" grpId="0" animBg="1" autoUpdateAnimBg="0"/>
      <p:bldP spid="266255" grpId="0" animBg="1" autoUpdateAnimBg="0"/>
      <p:bldP spid="18"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6" name="Text Box 4"/>
          <p:cNvSpPr txBox="1">
            <a:spLocks noChangeArrowheads="1"/>
          </p:cNvSpPr>
          <p:nvPr/>
        </p:nvSpPr>
        <p:spPr bwMode="auto">
          <a:xfrm>
            <a:off x="228600" y="936625"/>
            <a:ext cx="3432350" cy="461665"/>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folHlink"/>
                </a:solidFill>
                <a:ea typeface="黑体" pitchFamily="2" charset="-122"/>
              </a:rPr>
              <a:t>5、精心设计、试验比较</a:t>
            </a:r>
            <a:endParaRPr lang="zh-CN" altLang="en-US" sz="2400" b="1" dirty="0">
              <a:ea typeface="黑体" pitchFamily="2" charset="-122"/>
            </a:endParaRPr>
          </a:p>
        </p:txBody>
      </p:sp>
      <p:sp>
        <p:nvSpPr>
          <p:cNvPr id="7" name="Text Box 5"/>
          <p:cNvSpPr txBox="1">
            <a:spLocks noChangeArrowheads="1"/>
          </p:cNvSpPr>
          <p:nvPr/>
        </p:nvSpPr>
        <p:spPr bwMode="auto">
          <a:xfrm>
            <a:off x="1143000" y="2438400"/>
            <a:ext cx="6321425" cy="19272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进行生态模拟，研究某种微生物的培养条件；</a:t>
            </a:r>
          </a:p>
          <a:p>
            <a:pPr eaLnBrk="1" hangingPunct="1"/>
            <a:endParaRPr lang="zh-CN" altLang="en-US" sz="2400" b="1" dirty="0">
              <a:solidFill>
                <a:schemeClr val="bg1"/>
              </a:solidFill>
              <a:ea typeface="黑体" pitchFamily="2" charset="-122"/>
            </a:endParaRPr>
          </a:p>
          <a:p>
            <a:pPr eaLnBrk="1" hangingPunct="1"/>
            <a:r>
              <a:rPr lang="zh-CN" altLang="en-US" sz="2400" b="1" dirty="0">
                <a:solidFill>
                  <a:schemeClr val="bg1"/>
                </a:solidFill>
                <a:ea typeface="黑体" pitchFamily="2" charset="-122"/>
              </a:rPr>
              <a:t>文献查阅，设计特定微生物的培养基配方；</a:t>
            </a:r>
          </a:p>
          <a:p>
            <a:pPr eaLnBrk="1" hangingPunct="1"/>
            <a:endParaRPr lang="zh-CN" altLang="en-US" sz="2400" b="1" dirty="0">
              <a:solidFill>
                <a:schemeClr val="bg1"/>
              </a:solidFill>
              <a:ea typeface="黑体" pitchFamily="2" charset="-122"/>
            </a:endParaRPr>
          </a:p>
          <a:p>
            <a:pPr eaLnBrk="1" hangingPunct="1"/>
            <a:r>
              <a:rPr lang="zh-CN" altLang="en-US" sz="2400" b="1" dirty="0">
                <a:solidFill>
                  <a:schemeClr val="bg1"/>
                </a:solidFill>
                <a:ea typeface="黑体" pitchFamily="2" charset="-122"/>
              </a:rPr>
              <a:t>试验比较，确定特定微生物的最佳培养条件；</a:t>
            </a:r>
            <a:endParaRPr lang="zh-CN" altLang="en-US" sz="2400" dirty="0">
              <a:solidFill>
                <a:schemeClr val="bg1"/>
              </a:solidFill>
              <a:ea typeface="黑体" pitchFamily="2" charset="-122"/>
            </a:endParaRPr>
          </a:p>
        </p:txBody>
      </p:sp>
      <p:sp>
        <p:nvSpPr>
          <p:cNvPr id="8" name="Text Box 5"/>
          <p:cNvSpPr txBox="1">
            <a:spLocks noChangeArrowheads="1"/>
          </p:cNvSpPr>
          <p:nvPr/>
        </p:nvSpPr>
        <p:spPr bwMode="auto">
          <a:xfrm>
            <a:off x="4038600" y="0"/>
            <a:ext cx="5086350" cy="457200"/>
          </a:xfrm>
          <a:prstGeom prst="rect">
            <a:avLst/>
          </a:prstGeom>
          <a:noFill/>
          <a:ln w="9525">
            <a:noFill/>
            <a:miter lim="800000"/>
            <a:headEnd/>
            <a:tailEnd/>
          </a:ln>
          <a:effectLst/>
        </p:spPr>
        <p:txBody>
          <a:bodyPr wrap="none">
            <a:spAutoFit/>
          </a:bodyPr>
          <a:lstStyle/>
          <a:p>
            <a:pPr eaLnBrk="1" hangingPunct="1"/>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一、选用和设计培养基的原则和方法</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noGrp="1"/>
          </p:cNvGraphicFramePr>
          <p:nvPr/>
        </p:nvGraphicFramePr>
        <p:xfrm>
          <a:off x="0" y="981075"/>
          <a:ext cx="9144000" cy="5475605"/>
        </p:xfrm>
        <a:graphic>
          <a:graphicData uri="http://schemas.openxmlformats.org/drawingml/2006/table">
            <a:tbl>
              <a:tblPr/>
              <a:tblGrid>
                <a:gridCol w="706438"/>
                <a:gridCol w="703262"/>
                <a:gridCol w="703263"/>
                <a:gridCol w="703262"/>
                <a:gridCol w="1581150"/>
                <a:gridCol w="1582738"/>
                <a:gridCol w="1581150"/>
                <a:gridCol w="1582737"/>
              </a:tblGrid>
              <a:tr h="442913">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编</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号</a:t>
                      </a:r>
                      <a:endParaRPr kumimoji="0" lang="zh-CN" altLang="en-US"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808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8080"/>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玉米粉</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80"/>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豆饼粉</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80"/>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麸皮</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80"/>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酶活力（</a:t>
                      </a: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U/ml</a:t>
                      </a:r>
                      <a:r>
                        <a:rPr kumimoji="0" lang="zh-CN" altLang="en-US"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a:t>
                      </a:r>
                      <a:endParaRPr kumimoji="0" lang="zh-CN" altLang="en-US"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25400" cap="flat" cmpd="sng" algn="ctr">
                      <a:solidFill>
                        <a:srgbClr val="008080"/>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3185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40h</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45h</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50h</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55h</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r>
              <a:tr h="4460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808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0</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11342.5</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13880.3</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13794.4</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13712.5</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r>
              <a:tr h="4445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2</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808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5</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3.5</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0</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12835.6</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14560.3</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14642.2</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14231.7</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r>
              <a:tr h="4460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3</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808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6</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0</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13341.2</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15783.9</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15654.2</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15321.7</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r>
              <a:tr h="4445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808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7</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4.5</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0</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13213.7</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15568.3</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15123.6</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14892.3</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r>
              <a:tr h="4460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5</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808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0.5</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11789.3</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14553.2</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14236.7</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14111.2</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r>
              <a:tr h="4445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6</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808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12642.8</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15107.6</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15021.3</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14972.3</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r>
              <a:tr h="7207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7</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808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1.25</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11137.9</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14236.9</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14100.8</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13932.5</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12700" cap="flat" cmpd="sng" algn="ctr">
                      <a:solidFill>
                        <a:srgbClr val="00FFFF"/>
                      </a:solidFill>
                      <a:prstDash val="solid"/>
                      <a:round/>
                      <a:headEnd type="none" w="med" len="med"/>
                      <a:tailEnd type="none" w="med" len="med"/>
                    </a:lnT>
                    <a:lnB w="12700" cap="flat" cmpd="sng" algn="ctr">
                      <a:solidFill>
                        <a:srgbClr val="00FFFF"/>
                      </a:solidFill>
                      <a:prstDash val="solid"/>
                      <a:round/>
                      <a:headEnd type="none" w="med" len="med"/>
                      <a:tailEnd type="none" w="med" len="med"/>
                    </a:lnB>
                    <a:lnTlToBr>
                      <a:noFill/>
                    </a:lnTlToBr>
                    <a:lnBlToTr>
                      <a:noFill/>
                    </a:lnBlToTr>
                    <a:solidFill>
                      <a:srgbClr val="008080"/>
                    </a:solidFill>
                  </a:tcPr>
                </a:tc>
              </a:tr>
              <a:tr h="4445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8</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25400" cap="flat" cmpd="sng" algn="ctr">
                      <a:solidFill>
                        <a:srgbClr val="00808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25400" cap="flat" cmpd="sng" algn="ctr">
                      <a:solidFill>
                        <a:srgbClr val="008080"/>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4</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25400" cap="flat" cmpd="sng" algn="ctr">
                      <a:solidFill>
                        <a:srgbClr val="008080"/>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25400" cap="flat" cmpd="sng" algn="ctr">
                      <a:solidFill>
                        <a:srgbClr val="008080"/>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1.5</a:t>
                      </a:r>
                      <a:endParaRPr kumimoji="0" lang="en-US" altLang="zh-CN" sz="20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25400" cap="flat" cmpd="sng" algn="ctr">
                      <a:solidFill>
                        <a:srgbClr val="008080"/>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10782.7</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25400" cap="flat" cmpd="sng" algn="ctr">
                      <a:solidFill>
                        <a:srgbClr val="008080"/>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13453.8</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25400" cap="flat" cmpd="sng" algn="ctr">
                      <a:solidFill>
                        <a:srgbClr val="008080"/>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13657.9</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FFFF"/>
                      </a:solidFill>
                      <a:prstDash val="solid"/>
                      <a:round/>
                      <a:headEnd type="none" w="med" len="med"/>
                      <a:tailEnd type="none" w="med" len="med"/>
                    </a:lnT>
                    <a:lnB w="25400" cap="flat" cmpd="sng" algn="ctr">
                      <a:solidFill>
                        <a:srgbClr val="008080"/>
                      </a:solidFill>
                      <a:prstDash val="solid"/>
                      <a:round/>
                      <a:headEnd type="none" w="med" len="med"/>
                      <a:tailEnd type="none" w="med" len="med"/>
                    </a:lnB>
                    <a:lnTlToBr>
                      <a:noFill/>
                    </a:lnTlToBr>
                    <a:lnBlToTr>
                      <a:noFill/>
                    </a:lnBlToTr>
                    <a:solidFill>
                      <a:srgbClr val="0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FF"/>
                          </a:solidFill>
                          <a:effectLst/>
                          <a:latin typeface="Times New Roman" pitchFamily="18" charset="0"/>
                          <a:ea typeface="黑体" pitchFamily="2" charset="-122"/>
                          <a:cs typeface="Times New Roman" pitchFamily="18" charset="0"/>
                        </a:rPr>
                        <a:t>13697.3</a:t>
                      </a:r>
                      <a:endParaRPr kumimoji="0" lang="en-US" altLang="zh-CN" sz="2400" b="0" i="0" u="none" strike="noStrike" cap="none" normalizeH="0" baseline="0" smtClean="0">
                        <a:ln>
                          <a:noFill/>
                        </a:ln>
                        <a:solidFill>
                          <a:schemeClr val="tx1"/>
                        </a:solidFill>
                        <a:effectLst/>
                        <a:latin typeface="Times New Roman" pitchFamily="18" charset="0"/>
                        <a:ea typeface="黑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8080"/>
                      </a:solidFill>
                      <a:prstDash val="solid"/>
                      <a:round/>
                      <a:headEnd type="none" w="med" len="med"/>
                      <a:tailEnd type="none" w="med" len="med"/>
                    </a:lnR>
                    <a:lnT w="12700" cap="flat" cmpd="sng" algn="ctr">
                      <a:solidFill>
                        <a:srgbClr val="00FFFF"/>
                      </a:solidFill>
                      <a:prstDash val="solid"/>
                      <a:round/>
                      <a:headEnd type="none" w="med" len="med"/>
                      <a:tailEnd type="none" w="med" len="med"/>
                    </a:lnT>
                    <a:lnB w="25400" cap="flat" cmpd="sng" algn="ctr">
                      <a:solidFill>
                        <a:srgbClr val="008080"/>
                      </a:solidFill>
                      <a:prstDash val="solid"/>
                      <a:round/>
                      <a:headEnd type="none" w="med" len="med"/>
                      <a:tailEnd type="none" w="med" len="med"/>
                    </a:lnB>
                    <a:lnTlToBr>
                      <a:noFill/>
                    </a:lnTlToBr>
                    <a:lnBlToTr>
                      <a:noFill/>
                    </a:lnBlToTr>
                    <a:solidFill>
                      <a:srgbClr val="008080"/>
                    </a:solidFill>
                  </a:tcPr>
                </a:tc>
              </a:tr>
            </a:tbl>
          </a:graphicData>
        </a:graphic>
      </p:graphicFrame>
      <p:sp>
        <p:nvSpPr>
          <p:cNvPr id="3" name="Text Box 97"/>
          <p:cNvSpPr txBox="1">
            <a:spLocks noChangeArrowheads="1"/>
          </p:cNvSpPr>
          <p:nvPr/>
        </p:nvSpPr>
        <p:spPr bwMode="auto">
          <a:xfrm>
            <a:off x="179388" y="260350"/>
            <a:ext cx="7127272" cy="523220"/>
          </a:xfrm>
          <a:prstGeom prst="rect">
            <a:avLst/>
          </a:prstGeom>
          <a:noFill/>
          <a:ln w="9525">
            <a:noFill/>
            <a:miter lim="800000"/>
            <a:headEnd/>
            <a:tailEnd/>
          </a:ln>
          <a:effectLst/>
        </p:spPr>
        <p:txBody>
          <a:bodyPr wrap="none">
            <a:spAutoFit/>
          </a:bodyPr>
          <a:lstStyle/>
          <a:p>
            <a:r>
              <a:rPr lang="zh-CN" altLang="en-US" sz="2800" b="1" u="sng" dirty="0">
                <a:solidFill>
                  <a:srgbClr val="FFC000"/>
                </a:solidFill>
                <a:ea typeface="黑体" pitchFamily="2" charset="-122"/>
              </a:rPr>
              <a:t>不同培养基</a:t>
            </a:r>
            <a:r>
              <a:rPr lang="zh-CN" altLang="en-US" sz="2800" b="1" u="sng" dirty="0" smtClean="0">
                <a:solidFill>
                  <a:srgbClr val="FFC000"/>
                </a:solidFill>
                <a:ea typeface="黑体" pitchFamily="2" charset="-122"/>
              </a:rPr>
              <a:t>对枯草芽胞杆菌产</a:t>
            </a:r>
            <a:r>
              <a:rPr lang="zh-CN" altLang="en-US" sz="2800" b="1" u="sng" dirty="0">
                <a:solidFill>
                  <a:srgbClr val="FFC000"/>
                </a:solidFill>
                <a:ea typeface="黑体" pitchFamily="2" charset="-122"/>
              </a:rPr>
              <a:t>蛋白酶的影响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85720" y="571480"/>
            <a:ext cx="3791423" cy="523220"/>
          </a:xfrm>
          <a:prstGeom prst="rect">
            <a:avLst/>
          </a:prstGeom>
          <a:noFill/>
          <a:ln w="9525">
            <a:noFill/>
            <a:miter lim="800000"/>
            <a:headEnd/>
            <a:tailEnd/>
          </a:ln>
        </p:spPr>
        <p:txBody>
          <a:bodyPr wrap="none">
            <a:spAutoFit/>
          </a:bodyPr>
          <a:lstStyle/>
          <a:p>
            <a:r>
              <a:rPr lang="zh-CN" altLang="en-US" sz="2800" b="1" dirty="0" smtClean="0">
                <a:solidFill>
                  <a:srgbClr val="00B050"/>
                </a:solidFill>
              </a:rPr>
              <a:t>二、培养基类型及应用</a:t>
            </a:r>
            <a:endParaRPr lang="zh-CN" altLang="en-US" sz="2800" b="1" dirty="0">
              <a:solidFill>
                <a:srgbClr val="00B050"/>
              </a:solidFill>
            </a:endParaRPr>
          </a:p>
        </p:txBody>
      </p:sp>
      <p:sp>
        <p:nvSpPr>
          <p:cNvPr id="3" name="Text Box 2"/>
          <p:cNvSpPr txBox="1">
            <a:spLocks noChangeArrowheads="1"/>
          </p:cNvSpPr>
          <p:nvPr/>
        </p:nvSpPr>
        <p:spPr bwMode="auto">
          <a:xfrm>
            <a:off x="6883269" y="71414"/>
            <a:ext cx="2117887"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第</a:t>
            </a:r>
            <a:r>
              <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rPr>
              <a:t>四</a:t>
            </a:r>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节 培养基</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4" name="Text Box 2"/>
          <p:cNvSpPr txBox="1">
            <a:spLocks noChangeArrowheads="1"/>
          </p:cNvSpPr>
          <p:nvPr/>
        </p:nvSpPr>
        <p:spPr bwMode="auto">
          <a:xfrm>
            <a:off x="290482" y="1987536"/>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8" name="Text Box 6"/>
          <p:cNvSpPr txBox="1">
            <a:spLocks noChangeArrowheads="1"/>
          </p:cNvSpPr>
          <p:nvPr/>
        </p:nvSpPr>
        <p:spPr bwMode="auto">
          <a:xfrm>
            <a:off x="366682" y="1428736"/>
            <a:ext cx="279717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a:ea typeface="黑体" pitchFamily="2" charset="-122"/>
              </a:rPr>
              <a:t>1．按成份不同划分</a:t>
            </a:r>
          </a:p>
        </p:txBody>
      </p:sp>
      <p:sp>
        <p:nvSpPr>
          <p:cNvPr id="9" name="Text Box 7"/>
          <p:cNvSpPr txBox="1">
            <a:spLocks noChangeArrowheads="1"/>
          </p:cNvSpPr>
          <p:nvPr/>
        </p:nvSpPr>
        <p:spPr bwMode="auto">
          <a:xfrm>
            <a:off x="366682" y="2419336"/>
            <a:ext cx="4144963" cy="457200"/>
          </a:xfrm>
          <a:prstGeom prst="rect">
            <a:avLst/>
          </a:prstGeom>
          <a:noFill/>
          <a:ln w="9525">
            <a:noFill/>
            <a:miter lim="800000"/>
            <a:headEnd/>
            <a:tailEnd/>
          </a:ln>
          <a:effectLst/>
        </p:spPr>
        <p:txBody>
          <a:bodyPr wrap="none">
            <a:spAutoFit/>
          </a:bodyPr>
          <a:lstStyle/>
          <a:p>
            <a:pPr eaLnBrk="1" hangingPunct="1"/>
            <a:r>
              <a:rPr lang="zh-CN" altLang="en-US" sz="2400" b="1" dirty="0">
                <a:solidFill>
                  <a:srgbClr val="FFFF00"/>
                </a:solidFill>
                <a:ea typeface="黑体" pitchFamily="2" charset="-122"/>
              </a:rPr>
              <a:t>天然培养基(</a:t>
            </a:r>
            <a:r>
              <a:rPr lang="en-US" altLang="zh-CN" sz="2400" b="1" dirty="0">
                <a:solidFill>
                  <a:srgbClr val="FFFF00"/>
                </a:solidFill>
                <a:ea typeface="黑体" pitchFamily="2" charset="-122"/>
              </a:rPr>
              <a:t>complex medium)</a:t>
            </a:r>
            <a:endParaRPr lang="zh-CN" altLang="en-US" sz="2400" b="1" dirty="0">
              <a:solidFill>
                <a:srgbClr val="FFFF00"/>
              </a:solidFill>
              <a:ea typeface="黑体" pitchFamily="2" charset="-122"/>
            </a:endParaRPr>
          </a:p>
        </p:txBody>
      </p:sp>
      <p:sp>
        <p:nvSpPr>
          <p:cNvPr id="10" name="Text Box 8"/>
          <p:cNvSpPr txBox="1">
            <a:spLocks noChangeArrowheads="1"/>
          </p:cNvSpPr>
          <p:nvPr/>
        </p:nvSpPr>
        <p:spPr bwMode="auto">
          <a:xfrm>
            <a:off x="900082" y="3257536"/>
            <a:ext cx="7970838" cy="466725"/>
          </a:xfrm>
          <a:prstGeom prst="rect">
            <a:avLst/>
          </a:prstGeom>
          <a:solidFill>
            <a:schemeClr val="bg2"/>
          </a:solidFill>
          <a:ln w="9525">
            <a:solidFill>
              <a:srgbClr val="FFCC00"/>
            </a:solidFill>
            <a:miter lim="800000"/>
            <a:headEnd/>
            <a:tailEnd/>
          </a:ln>
          <a:effectLst/>
        </p:spPr>
        <p:txBody>
          <a:bodyPr wrap="none">
            <a:spAutoFit/>
          </a:bodyPr>
          <a:lstStyle/>
          <a:p>
            <a:pPr eaLnBrk="1" hangingPunct="1"/>
            <a:r>
              <a:rPr lang="zh-CN" altLang="en-US" sz="1800" b="1">
                <a:ea typeface="黑体" pitchFamily="2" charset="-122"/>
              </a:rPr>
              <a:t>以化学成分还不清楚或化学成分不恒定的天然有机物组成</a:t>
            </a:r>
            <a:r>
              <a:rPr lang="zh-CN" altLang="en-US" sz="2400" b="1">
                <a:solidFill>
                  <a:schemeClr val="tx2"/>
                </a:solidFill>
                <a:ea typeface="黑体" pitchFamily="2" charset="-122"/>
              </a:rPr>
              <a:t>（</a:t>
            </a:r>
            <a:r>
              <a:rPr lang="en-US" altLang="zh-CN" sz="2400" b="1">
                <a:solidFill>
                  <a:schemeClr val="tx2"/>
                </a:solidFill>
                <a:ea typeface="黑体" pitchFamily="2" charset="-122"/>
              </a:rPr>
              <a:t>P86</a:t>
            </a:r>
            <a:r>
              <a:rPr lang="zh-CN" altLang="en-US" sz="2400" b="1">
                <a:solidFill>
                  <a:schemeClr val="tx2"/>
                </a:solidFill>
                <a:ea typeface="黑体" pitchFamily="2" charset="-122"/>
              </a:rPr>
              <a:t>第三段）</a:t>
            </a:r>
            <a:endParaRPr lang="zh-CN" altLang="en-US" sz="2400">
              <a:ea typeface="黑体" pitchFamily="2" charset="-122"/>
            </a:endParaRPr>
          </a:p>
        </p:txBody>
      </p:sp>
      <p:sp>
        <p:nvSpPr>
          <p:cNvPr id="11" name="Text Box 9"/>
          <p:cNvSpPr txBox="1">
            <a:spLocks noChangeArrowheads="1"/>
          </p:cNvSpPr>
          <p:nvPr/>
        </p:nvSpPr>
        <p:spPr bwMode="auto">
          <a:xfrm>
            <a:off x="503207" y="4344973"/>
            <a:ext cx="4230688" cy="457200"/>
          </a:xfrm>
          <a:prstGeom prst="rect">
            <a:avLst/>
          </a:prstGeom>
          <a:noFill/>
          <a:ln w="9525">
            <a:noFill/>
            <a:miter lim="800000"/>
            <a:headEnd/>
            <a:tailEnd/>
          </a:ln>
          <a:effectLst/>
        </p:spPr>
        <p:txBody>
          <a:bodyPr wrap="none">
            <a:spAutoFit/>
          </a:bodyPr>
          <a:lstStyle/>
          <a:p>
            <a:pPr eaLnBrk="1" hangingPunct="1"/>
            <a:r>
              <a:rPr lang="zh-CN" altLang="en-US" sz="2400" b="1" dirty="0">
                <a:solidFill>
                  <a:srgbClr val="FFFF00"/>
                </a:solidFill>
                <a:ea typeface="黑体" pitchFamily="2" charset="-122"/>
              </a:rPr>
              <a:t>合成培养基(</a:t>
            </a:r>
            <a:r>
              <a:rPr lang="en-US" altLang="zh-CN" sz="2400" b="1" dirty="0">
                <a:solidFill>
                  <a:srgbClr val="FFFF00"/>
                </a:solidFill>
                <a:ea typeface="黑体" pitchFamily="2" charset="-122"/>
              </a:rPr>
              <a:t>synthetic medium)</a:t>
            </a:r>
            <a:endParaRPr lang="zh-CN" altLang="en-US" sz="2400" dirty="0">
              <a:solidFill>
                <a:srgbClr val="FFFF00"/>
              </a:solidFill>
              <a:ea typeface="黑体" pitchFamily="2" charset="-122"/>
            </a:endParaRPr>
          </a:p>
        </p:txBody>
      </p:sp>
      <p:sp>
        <p:nvSpPr>
          <p:cNvPr id="12" name="Text Box 10"/>
          <p:cNvSpPr txBox="1">
            <a:spLocks noChangeArrowheads="1"/>
          </p:cNvSpPr>
          <p:nvPr/>
        </p:nvSpPr>
        <p:spPr bwMode="auto">
          <a:xfrm>
            <a:off x="1036607" y="5240323"/>
            <a:ext cx="7635875" cy="646331"/>
          </a:xfrm>
          <a:prstGeom prst="rect">
            <a:avLst/>
          </a:prstGeom>
          <a:solidFill>
            <a:schemeClr val="bg2"/>
          </a:solidFill>
          <a:ln w="9525">
            <a:solidFill>
              <a:srgbClr val="FFCC00"/>
            </a:solidFill>
            <a:miter lim="800000"/>
            <a:headEnd/>
            <a:tailEnd/>
          </a:ln>
          <a:effectLst/>
        </p:spPr>
        <p:txBody>
          <a:bodyPr>
            <a:spAutoFit/>
          </a:bodyPr>
          <a:lstStyle/>
          <a:p>
            <a:pPr eaLnBrk="1" hangingPunct="1"/>
            <a:r>
              <a:rPr lang="zh-CN" altLang="en-US" sz="1800" b="1" dirty="0">
                <a:ea typeface="黑体" pitchFamily="2" charset="-122"/>
              </a:rPr>
              <a:t>是由化学成份完全了解的物质配制而成的培养基，也称化学限定培养基(</a:t>
            </a:r>
            <a:r>
              <a:rPr lang="en-US" altLang="zh-CN" sz="1800" b="1" dirty="0">
                <a:ea typeface="黑体" pitchFamily="2" charset="-122"/>
              </a:rPr>
              <a:t>chemically defined medium)  </a:t>
            </a:r>
            <a:endParaRPr lang="zh-CN" altLang="en-US" sz="2400" dirty="0">
              <a:ea typeface="黑体" pitchFamily="2" charset="-122"/>
            </a:endParaRPr>
          </a:p>
        </p:txBody>
      </p:sp>
      <p:graphicFrame>
        <p:nvGraphicFramePr>
          <p:cNvPr id="94210" name="Object 2"/>
          <p:cNvGraphicFramePr>
            <a:graphicFrameLocks noChangeAspect="1"/>
          </p:cNvGraphicFramePr>
          <p:nvPr/>
        </p:nvGraphicFramePr>
        <p:xfrm>
          <a:off x="-714412" y="1285860"/>
          <a:ext cx="11430001" cy="4521200"/>
        </p:xfrm>
        <a:graphic>
          <a:graphicData uri="http://schemas.openxmlformats.org/presentationml/2006/ole">
            <p:oleObj spid="_x0000_s94210" name="文档" r:id="rId3" imgW="5642640" imgH="2232720" progId="Word.Document.8">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4210"/>
                                        </p:tgtEl>
                                        <p:attrNameLst>
                                          <p:attrName>style.visibility</p:attrName>
                                        </p:attrNameLst>
                                      </p:cBhvr>
                                      <p:to>
                                        <p:strVal val="visible"/>
                                      </p:to>
                                    </p:set>
                                    <p:anim calcmode="lin" valueType="num">
                                      <p:cBhvr additive="base">
                                        <p:cTn id="19" dur="500" fill="hold"/>
                                        <p:tgtEl>
                                          <p:spTgt spid="94210"/>
                                        </p:tgtEl>
                                        <p:attrNameLst>
                                          <p:attrName>ppt_x</p:attrName>
                                        </p:attrNameLst>
                                      </p:cBhvr>
                                      <p:tavLst>
                                        <p:tav tm="0">
                                          <p:val>
                                            <p:strVal val="0-#ppt_w/2"/>
                                          </p:val>
                                        </p:tav>
                                        <p:tav tm="100000">
                                          <p:val>
                                            <p:strVal val="#ppt_x"/>
                                          </p:val>
                                        </p:tav>
                                      </p:tavLst>
                                    </p:anim>
                                    <p:anim calcmode="lin" valueType="num">
                                      <p:cBhvr additive="base">
                                        <p:cTn id="20" dur="500" fill="hold"/>
                                        <p:tgtEl>
                                          <p:spTgt spid="9421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942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nimBg="1" autoUpdateAnimBg="0"/>
      <p:bldP spid="11" grpId="0" autoUpdateAnimBg="0"/>
      <p:bldP spid="12"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381000" y="785794"/>
            <a:ext cx="3103563"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2．根据物理状态划分</a:t>
            </a:r>
          </a:p>
        </p:txBody>
      </p:sp>
      <p:sp>
        <p:nvSpPr>
          <p:cNvPr id="4" name="Text Box 7"/>
          <p:cNvSpPr txBox="1">
            <a:spLocks noChangeArrowheads="1"/>
          </p:cNvSpPr>
          <p:nvPr/>
        </p:nvSpPr>
        <p:spPr bwMode="auto">
          <a:xfrm>
            <a:off x="1143000" y="1927206"/>
            <a:ext cx="3751263" cy="3140075"/>
          </a:xfrm>
          <a:prstGeom prst="rect">
            <a:avLst/>
          </a:prstGeom>
          <a:noFill/>
          <a:ln w="9525">
            <a:noFill/>
            <a:miter lim="800000"/>
            <a:headEnd/>
            <a:tailEnd/>
          </a:ln>
          <a:effectLst/>
        </p:spPr>
        <p:txBody>
          <a:bodyPr wrap="none">
            <a:spAutoFit/>
          </a:bodyPr>
          <a:lstStyle/>
          <a:p>
            <a:pPr eaLnBrk="1" hangingPunct="1"/>
            <a:r>
              <a:rPr lang="zh-CN" altLang="en-US" sz="4000" b="1" dirty="0">
                <a:solidFill>
                  <a:srgbClr val="FFC000"/>
                </a:solidFill>
                <a:ea typeface="黑体" pitchFamily="2" charset="-122"/>
              </a:rPr>
              <a:t>固体培养基；</a:t>
            </a:r>
          </a:p>
          <a:p>
            <a:pPr eaLnBrk="1" hangingPunct="1"/>
            <a:endParaRPr lang="zh-CN" altLang="en-US" sz="4000" b="1" dirty="0">
              <a:solidFill>
                <a:srgbClr val="FFC000"/>
              </a:solidFill>
              <a:ea typeface="黑体" pitchFamily="2" charset="-122"/>
            </a:endParaRPr>
          </a:p>
          <a:p>
            <a:pPr eaLnBrk="1" hangingPunct="1"/>
            <a:r>
              <a:rPr lang="zh-CN" altLang="en-US" sz="4000" b="1" dirty="0">
                <a:solidFill>
                  <a:srgbClr val="FFC000"/>
                </a:solidFill>
                <a:ea typeface="黑体" pitchFamily="2" charset="-122"/>
              </a:rPr>
              <a:t>半固体培养基；</a:t>
            </a:r>
          </a:p>
          <a:p>
            <a:pPr eaLnBrk="1" hangingPunct="1"/>
            <a:endParaRPr lang="zh-CN" altLang="en-US" sz="4000" b="1" dirty="0">
              <a:solidFill>
                <a:srgbClr val="FFC000"/>
              </a:solidFill>
              <a:ea typeface="黑体" pitchFamily="2" charset="-122"/>
            </a:endParaRPr>
          </a:p>
          <a:p>
            <a:pPr eaLnBrk="1" hangingPunct="1"/>
            <a:r>
              <a:rPr lang="zh-CN" altLang="en-US" sz="4000" b="1" dirty="0">
                <a:solidFill>
                  <a:srgbClr val="FFC000"/>
                </a:solidFill>
                <a:ea typeface="黑体" pitchFamily="2" charset="-122"/>
              </a:rPr>
              <a:t>液体培养基；</a:t>
            </a:r>
          </a:p>
        </p:txBody>
      </p:sp>
      <p:sp>
        <p:nvSpPr>
          <p:cNvPr id="5" name="Text Box 2"/>
          <p:cNvSpPr txBox="1">
            <a:spLocks noChangeArrowheads="1"/>
          </p:cNvSpPr>
          <p:nvPr/>
        </p:nvSpPr>
        <p:spPr bwMode="auto">
          <a:xfrm>
            <a:off x="5937008" y="-71462"/>
            <a:ext cx="3278462"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二、培养基类型及应用</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6"/>
          <p:cNvSpPr txBox="1">
            <a:spLocks noChangeArrowheads="1"/>
          </p:cNvSpPr>
          <p:nvPr/>
        </p:nvSpPr>
        <p:spPr bwMode="auto">
          <a:xfrm>
            <a:off x="381000" y="428604"/>
            <a:ext cx="2194832" cy="46166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en-US" altLang="zh-CN" sz="2400" b="1" dirty="0" smtClean="0">
                <a:solidFill>
                  <a:schemeClr val="bg1"/>
                </a:solidFill>
                <a:ea typeface="黑体" pitchFamily="2" charset="-122"/>
              </a:rPr>
              <a:t>3</a:t>
            </a:r>
            <a:r>
              <a:rPr lang="zh-CN" altLang="en-US" sz="2400" b="1" dirty="0" smtClean="0">
                <a:solidFill>
                  <a:schemeClr val="bg1"/>
                </a:solidFill>
                <a:ea typeface="黑体" pitchFamily="2" charset="-122"/>
              </a:rPr>
              <a:t>．按用途划分</a:t>
            </a:r>
            <a:endParaRPr lang="zh-CN" altLang="en-US" sz="2400" b="1" dirty="0">
              <a:solidFill>
                <a:schemeClr val="bg1"/>
              </a:solidFill>
              <a:ea typeface="黑体" pitchFamily="2" charset="-122"/>
            </a:endParaRPr>
          </a:p>
        </p:txBody>
      </p:sp>
      <p:sp>
        <p:nvSpPr>
          <p:cNvPr id="14" name="Text Box 2"/>
          <p:cNvSpPr txBox="1">
            <a:spLocks noChangeArrowheads="1"/>
          </p:cNvSpPr>
          <p:nvPr/>
        </p:nvSpPr>
        <p:spPr bwMode="auto">
          <a:xfrm>
            <a:off x="5937008" y="-71462"/>
            <a:ext cx="3278462"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二、培养基类型及应用</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17" name="Text Box 7"/>
          <p:cNvSpPr txBox="1">
            <a:spLocks noChangeArrowheads="1"/>
          </p:cNvSpPr>
          <p:nvPr/>
        </p:nvSpPr>
        <p:spPr bwMode="auto">
          <a:xfrm>
            <a:off x="441325" y="2403475"/>
            <a:ext cx="4791075"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1）基础培养基(</a:t>
            </a:r>
            <a:r>
              <a:rPr lang="en-US" altLang="zh-CN" sz="2400" b="1" dirty="0">
                <a:solidFill>
                  <a:schemeClr val="bg1"/>
                </a:solidFill>
                <a:ea typeface="黑体" pitchFamily="2" charset="-122"/>
              </a:rPr>
              <a:t>minimum medium)</a:t>
            </a:r>
            <a:endParaRPr lang="zh-CN" altLang="en-US" sz="2400" b="1" dirty="0">
              <a:solidFill>
                <a:schemeClr val="bg1"/>
              </a:solidFill>
              <a:ea typeface="黑体" pitchFamily="2" charset="-122"/>
            </a:endParaRPr>
          </a:p>
        </p:txBody>
      </p:sp>
      <p:sp>
        <p:nvSpPr>
          <p:cNvPr id="18" name="Text Box 8"/>
          <p:cNvSpPr txBox="1">
            <a:spLocks noChangeArrowheads="1"/>
          </p:cNvSpPr>
          <p:nvPr/>
        </p:nvSpPr>
        <p:spPr bwMode="auto">
          <a:xfrm>
            <a:off x="250825" y="3284538"/>
            <a:ext cx="8696611" cy="430887"/>
          </a:xfrm>
          <a:prstGeom prst="rect">
            <a:avLst/>
          </a:prstGeom>
          <a:solidFill>
            <a:schemeClr val="bg2"/>
          </a:solidFill>
          <a:ln w="9525">
            <a:solidFill>
              <a:srgbClr val="FF6600"/>
            </a:solidFill>
            <a:miter lim="800000"/>
            <a:headEnd/>
            <a:tailEnd/>
          </a:ln>
          <a:effectLst/>
        </p:spPr>
        <p:txBody>
          <a:bodyPr wrap="none">
            <a:spAutoFit/>
          </a:bodyPr>
          <a:lstStyle/>
          <a:p>
            <a:pPr eaLnBrk="1" hangingPunct="1"/>
            <a:r>
              <a:rPr lang="zh-CN" altLang="en-US" sz="2200" b="1" dirty="0">
                <a:solidFill>
                  <a:schemeClr val="bg1"/>
                </a:solidFill>
                <a:ea typeface="黑体" pitchFamily="2" charset="-122"/>
              </a:rPr>
              <a:t>在一定条件下含有某种微生物生长繁殖所需的基本营养物质的</a:t>
            </a:r>
            <a:r>
              <a:rPr lang="zh-CN" altLang="en-US" sz="2200" b="1" dirty="0" smtClean="0">
                <a:solidFill>
                  <a:schemeClr val="bg1"/>
                </a:solidFill>
                <a:ea typeface="黑体" pitchFamily="2" charset="-122"/>
              </a:rPr>
              <a:t>培养基</a:t>
            </a:r>
            <a:endParaRPr lang="zh-CN" altLang="en-US" sz="2200" b="1" dirty="0">
              <a:solidFill>
                <a:schemeClr val="bg1"/>
              </a:solidFill>
              <a:ea typeface="黑体" pitchFamily="2" charset="-122"/>
            </a:endParaRPr>
          </a:p>
        </p:txBody>
      </p:sp>
      <p:sp>
        <p:nvSpPr>
          <p:cNvPr id="19" name="Text Box 12"/>
          <p:cNvSpPr txBox="1">
            <a:spLocks noChangeArrowheads="1"/>
          </p:cNvSpPr>
          <p:nvPr/>
        </p:nvSpPr>
        <p:spPr bwMode="auto">
          <a:xfrm>
            <a:off x="714348" y="5500702"/>
            <a:ext cx="7758855" cy="800219"/>
          </a:xfrm>
          <a:prstGeom prst="rect">
            <a:avLst/>
          </a:prstGeom>
          <a:noFill/>
          <a:ln w="9525">
            <a:noFill/>
            <a:miter lim="800000"/>
            <a:headEnd/>
            <a:tailEnd/>
          </a:ln>
          <a:effectLst/>
        </p:spPr>
        <p:txBody>
          <a:bodyPr wrap="none">
            <a:spAutoFit/>
          </a:bodyPr>
          <a:lstStyle/>
          <a:p>
            <a:pPr algn="ctr" eaLnBrk="1" hangingPunct="1"/>
            <a:r>
              <a:rPr lang="zh-CN" altLang="en-US" sz="2800" b="1" u="sng" dirty="0">
                <a:solidFill>
                  <a:srgbClr val="FFFF00"/>
                </a:solidFill>
                <a:ea typeface="黑体" pitchFamily="2" charset="-122"/>
              </a:rPr>
              <a:t>牛肉膏、蛋白胨培养基是最常用的基础培养基？</a:t>
            </a:r>
          </a:p>
          <a:p>
            <a:pPr algn="ctr" eaLnBrk="1" hangingPunct="1"/>
            <a:endParaRPr lang="zh-CN" altLang="en-US" b="1" u="sng" dirty="0">
              <a:solidFill>
                <a:srgbClr val="FFFF00"/>
              </a:solidFill>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nimBg="1" autoUpdateAnimBg="0"/>
      <p:bldP spid="19"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81000" y="642918"/>
            <a:ext cx="2194832" cy="46166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en-US" altLang="zh-CN" sz="2400" b="1" dirty="0" smtClean="0">
                <a:solidFill>
                  <a:schemeClr val="bg1"/>
                </a:solidFill>
                <a:ea typeface="黑体" pitchFamily="2" charset="-122"/>
              </a:rPr>
              <a:t>3</a:t>
            </a:r>
            <a:r>
              <a:rPr lang="zh-CN" altLang="en-US" sz="2400" b="1" dirty="0" smtClean="0">
                <a:solidFill>
                  <a:schemeClr val="bg1"/>
                </a:solidFill>
                <a:ea typeface="黑体" pitchFamily="2" charset="-122"/>
              </a:rPr>
              <a:t>．按用途划分</a:t>
            </a:r>
            <a:endParaRPr lang="zh-CN" altLang="en-US" sz="2400" b="1" dirty="0">
              <a:solidFill>
                <a:schemeClr val="bg1"/>
              </a:solidFill>
              <a:ea typeface="黑体" pitchFamily="2" charset="-122"/>
            </a:endParaRPr>
          </a:p>
        </p:txBody>
      </p:sp>
      <p:sp>
        <p:nvSpPr>
          <p:cNvPr id="3" name="Text Box 2"/>
          <p:cNvSpPr txBox="1">
            <a:spLocks noChangeArrowheads="1"/>
          </p:cNvSpPr>
          <p:nvPr/>
        </p:nvSpPr>
        <p:spPr bwMode="auto">
          <a:xfrm>
            <a:off x="5937008" y="-71462"/>
            <a:ext cx="3278462"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二、培养基类型及应用</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4" name="Text Box 2"/>
          <p:cNvSpPr txBox="1">
            <a:spLocks noChangeArrowheads="1"/>
          </p:cNvSpPr>
          <p:nvPr/>
        </p:nvSpPr>
        <p:spPr bwMode="auto">
          <a:xfrm>
            <a:off x="304800" y="1785926"/>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5" name="Text Box 7"/>
          <p:cNvSpPr txBox="1">
            <a:spLocks noChangeArrowheads="1"/>
          </p:cNvSpPr>
          <p:nvPr/>
        </p:nvSpPr>
        <p:spPr bwMode="auto">
          <a:xfrm>
            <a:off x="539750" y="1882763"/>
            <a:ext cx="4791075"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1）基础培养基(</a:t>
            </a:r>
            <a:r>
              <a:rPr lang="en-US" altLang="zh-CN" sz="2400" b="1" dirty="0">
                <a:solidFill>
                  <a:schemeClr val="bg1"/>
                </a:solidFill>
                <a:ea typeface="黑体" pitchFamily="2" charset="-122"/>
              </a:rPr>
              <a:t>minimum medium</a:t>
            </a:r>
            <a:r>
              <a:rPr lang="en-US" altLang="zh-CN" sz="2400" b="1" dirty="0">
                <a:ea typeface="黑体" pitchFamily="2" charset="-122"/>
              </a:rPr>
              <a:t>)</a:t>
            </a:r>
            <a:endParaRPr lang="zh-CN" altLang="en-US" sz="2400" b="1" dirty="0">
              <a:ea typeface="黑体" pitchFamily="2" charset="-122"/>
            </a:endParaRPr>
          </a:p>
        </p:txBody>
      </p:sp>
      <p:sp>
        <p:nvSpPr>
          <p:cNvPr id="6" name="Text Box 8"/>
          <p:cNvSpPr txBox="1">
            <a:spLocks noChangeArrowheads="1"/>
          </p:cNvSpPr>
          <p:nvPr/>
        </p:nvSpPr>
        <p:spPr bwMode="auto">
          <a:xfrm>
            <a:off x="468313" y="2530463"/>
            <a:ext cx="7588937" cy="769441"/>
          </a:xfrm>
          <a:prstGeom prst="rect">
            <a:avLst/>
          </a:prstGeom>
          <a:solidFill>
            <a:schemeClr val="tx1"/>
          </a:solidFill>
          <a:ln w="9525">
            <a:solidFill>
              <a:srgbClr val="FF6600"/>
            </a:solidFill>
            <a:miter lim="800000"/>
            <a:headEnd/>
            <a:tailEnd/>
          </a:ln>
          <a:effectLst/>
        </p:spPr>
        <p:txBody>
          <a:bodyPr wrap="none">
            <a:spAutoFit/>
          </a:bodyPr>
          <a:lstStyle/>
          <a:p>
            <a:pPr eaLnBrk="1" hangingPunct="1"/>
            <a:r>
              <a:rPr lang="zh-CN" altLang="en-US" sz="2200" b="1" dirty="0">
                <a:solidFill>
                  <a:schemeClr val="bg1"/>
                </a:solidFill>
                <a:ea typeface="黑体" pitchFamily="2" charset="-122"/>
              </a:rPr>
              <a:t>在一定条件下含有某种微生物所有</a:t>
            </a:r>
            <a:r>
              <a:rPr lang="zh-CN" altLang="en-US" b="1" u="sng" dirty="0">
                <a:solidFill>
                  <a:srgbClr val="FFFF66"/>
                </a:solidFill>
                <a:ea typeface="黑体" pitchFamily="2" charset="-122"/>
              </a:rPr>
              <a:t>原养型菌株</a:t>
            </a:r>
            <a:r>
              <a:rPr lang="zh-CN" altLang="en-US" sz="2200" b="1" dirty="0">
                <a:solidFill>
                  <a:schemeClr val="bg1"/>
                </a:solidFill>
                <a:ea typeface="黑体" pitchFamily="2" charset="-122"/>
              </a:rPr>
              <a:t>生长繁殖所需的</a:t>
            </a:r>
          </a:p>
          <a:p>
            <a:pPr eaLnBrk="1" hangingPunct="1"/>
            <a:r>
              <a:rPr lang="zh-CN" altLang="en-US" sz="2200" b="1" dirty="0">
                <a:solidFill>
                  <a:schemeClr val="bg1"/>
                </a:solidFill>
                <a:ea typeface="黑体" pitchFamily="2" charset="-122"/>
              </a:rPr>
              <a:t>基本营养物质的培养基</a:t>
            </a:r>
          </a:p>
        </p:txBody>
      </p:sp>
      <p:sp>
        <p:nvSpPr>
          <p:cNvPr id="7" name="Text Box 9"/>
          <p:cNvSpPr txBox="1">
            <a:spLocks noChangeArrowheads="1"/>
          </p:cNvSpPr>
          <p:nvPr/>
        </p:nvSpPr>
        <p:spPr bwMode="auto">
          <a:xfrm>
            <a:off x="611188" y="3540113"/>
            <a:ext cx="4687887"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2）完全培养基(</a:t>
            </a:r>
            <a:r>
              <a:rPr lang="en-US" altLang="zh-CN" sz="2400" b="1" dirty="0">
                <a:solidFill>
                  <a:schemeClr val="bg1"/>
                </a:solidFill>
                <a:ea typeface="黑体" pitchFamily="2" charset="-122"/>
              </a:rPr>
              <a:t>complete medium</a:t>
            </a:r>
            <a:r>
              <a:rPr lang="en-US" altLang="zh-CN" sz="2400" b="1" dirty="0">
                <a:ea typeface="黑体" pitchFamily="2" charset="-122"/>
              </a:rPr>
              <a:t>)</a:t>
            </a:r>
            <a:endParaRPr lang="zh-CN" altLang="en-US" sz="2400" b="1" dirty="0">
              <a:ea typeface="黑体" pitchFamily="2" charset="-122"/>
            </a:endParaRPr>
          </a:p>
        </p:txBody>
      </p:sp>
      <p:sp>
        <p:nvSpPr>
          <p:cNvPr id="8" name="Text Box 10"/>
          <p:cNvSpPr txBox="1">
            <a:spLocks noChangeArrowheads="1"/>
          </p:cNvSpPr>
          <p:nvPr/>
        </p:nvSpPr>
        <p:spPr bwMode="auto">
          <a:xfrm>
            <a:off x="468313" y="4259251"/>
            <a:ext cx="6867586" cy="769441"/>
          </a:xfrm>
          <a:prstGeom prst="rect">
            <a:avLst/>
          </a:prstGeom>
          <a:solidFill>
            <a:schemeClr val="tx1"/>
          </a:solidFill>
          <a:ln w="9525">
            <a:solidFill>
              <a:srgbClr val="FF6600"/>
            </a:solidFill>
            <a:miter lim="800000"/>
            <a:headEnd/>
            <a:tailEnd/>
          </a:ln>
          <a:effectLst/>
        </p:spPr>
        <p:txBody>
          <a:bodyPr wrap="none">
            <a:spAutoFit/>
          </a:bodyPr>
          <a:lstStyle/>
          <a:p>
            <a:pPr eaLnBrk="1" hangingPunct="1"/>
            <a:r>
              <a:rPr lang="zh-CN" altLang="en-US" sz="2200" b="1" dirty="0">
                <a:solidFill>
                  <a:schemeClr val="bg1"/>
                </a:solidFill>
                <a:ea typeface="黑体" pitchFamily="2" charset="-122"/>
              </a:rPr>
              <a:t>在一定条件下含有某种微生物</a:t>
            </a:r>
            <a:r>
              <a:rPr lang="zh-CN" altLang="en-US" b="1" u="sng" dirty="0">
                <a:solidFill>
                  <a:srgbClr val="FFFF66"/>
                </a:solidFill>
                <a:ea typeface="黑体" pitchFamily="2" charset="-122"/>
              </a:rPr>
              <a:t>营养缺陷突变菌株</a:t>
            </a:r>
            <a:r>
              <a:rPr lang="zh-CN" altLang="en-US" sz="2200" b="1" dirty="0">
                <a:solidFill>
                  <a:schemeClr val="bg1"/>
                </a:solidFill>
                <a:ea typeface="黑体" pitchFamily="2" charset="-122"/>
              </a:rPr>
              <a:t>生长繁殖</a:t>
            </a:r>
          </a:p>
          <a:p>
            <a:pPr eaLnBrk="1" hangingPunct="1"/>
            <a:r>
              <a:rPr lang="zh-CN" altLang="en-US" sz="2200" b="1" dirty="0">
                <a:solidFill>
                  <a:schemeClr val="bg1"/>
                </a:solidFill>
                <a:ea typeface="黑体" pitchFamily="2" charset="-122"/>
              </a:rPr>
              <a:t>所需的所有营养物质的培养基</a:t>
            </a:r>
          </a:p>
        </p:txBody>
      </p:sp>
      <p:sp>
        <p:nvSpPr>
          <p:cNvPr id="9" name="Text Box 11"/>
          <p:cNvSpPr txBox="1">
            <a:spLocks noChangeArrowheads="1"/>
          </p:cNvSpPr>
          <p:nvPr/>
        </p:nvSpPr>
        <p:spPr bwMode="auto">
          <a:xfrm>
            <a:off x="684213" y="5483213"/>
            <a:ext cx="7546975" cy="46672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牛肉膏蛋白胨培养基就是枯草芽孢杆菌等的完全培养基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P spid="9"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81000" y="642918"/>
            <a:ext cx="2194832" cy="46166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en-US" altLang="zh-CN" sz="2400" b="1" dirty="0" smtClean="0">
                <a:solidFill>
                  <a:schemeClr val="bg1"/>
                </a:solidFill>
                <a:ea typeface="黑体" pitchFamily="2" charset="-122"/>
              </a:rPr>
              <a:t>3</a:t>
            </a:r>
            <a:r>
              <a:rPr lang="zh-CN" altLang="en-US" sz="2400" b="1" dirty="0" smtClean="0">
                <a:solidFill>
                  <a:schemeClr val="bg1"/>
                </a:solidFill>
                <a:ea typeface="黑体" pitchFamily="2" charset="-122"/>
              </a:rPr>
              <a:t>．按用途划分</a:t>
            </a:r>
            <a:endParaRPr lang="zh-CN" altLang="en-US" sz="2400" b="1" dirty="0">
              <a:solidFill>
                <a:schemeClr val="bg1"/>
              </a:solidFill>
              <a:ea typeface="黑体" pitchFamily="2" charset="-122"/>
            </a:endParaRPr>
          </a:p>
        </p:txBody>
      </p:sp>
      <p:sp>
        <p:nvSpPr>
          <p:cNvPr id="3" name="Text Box 2"/>
          <p:cNvSpPr txBox="1">
            <a:spLocks noChangeArrowheads="1"/>
          </p:cNvSpPr>
          <p:nvPr/>
        </p:nvSpPr>
        <p:spPr bwMode="auto">
          <a:xfrm>
            <a:off x="5937008" y="-71462"/>
            <a:ext cx="3278462"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二、培养基类型及应用</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6"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7" name="Text Box 6"/>
          <p:cNvSpPr txBox="1">
            <a:spLocks noChangeArrowheads="1"/>
          </p:cNvSpPr>
          <p:nvPr/>
        </p:nvSpPr>
        <p:spPr bwMode="auto">
          <a:xfrm>
            <a:off x="468313" y="1328726"/>
            <a:ext cx="6848475"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3）加富培养基和富集培养基(</a:t>
            </a:r>
            <a:r>
              <a:rPr lang="en-US" altLang="zh-CN" sz="2400" b="1" dirty="0">
                <a:solidFill>
                  <a:schemeClr val="bg1"/>
                </a:solidFill>
                <a:ea typeface="黑体" pitchFamily="2" charset="-122"/>
              </a:rPr>
              <a:t>enrichment medium)</a:t>
            </a:r>
            <a:endParaRPr lang="zh-CN" altLang="en-US" sz="2400" dirty="0">
              <a:solidFill>
                <a:schemeClr val="bg1"/>
              </a:solidFill>
              <a:ea typeface="黑体" pitchFamily="2" charset="-122"/>
            </a:endParaRPr>
          </a:p>
        </p:txBody>
      </p:sp>
      <p:sp>
        <p:nvSpPr>
          <p:cNvPr id="8" name="Text Box 7"/>
          <p:cNvSpPr txBox="1">
            <a:spLocks noChangeArrowheads="1"/>
          </p:cNvSpPr>
          <p:nvPr/>
        </p:nvSpPr>
        <p:spPr bwMode="auto">
          <a:xfrm>
            <a:off x="250825" y="2169010"/>
            <a:ext cx="8458200" cy="2117246"/>
          </a:xfrm>
          <a:prstGeom prst="rect">
            <a:avLst/>
          </a:prstGeom>
          <a:solidFill>
            <a:schemeClr val="tx1"/>
          </a:solidFill>
          <a:ln w="9525">
            <a:solidFill>
              <a:srgbClr val="FF0000"/>
            </a:solidFill>
            <a:miter lim="800000"/>
            <a:headEnd/>
            <a:tailEnd/>
          </a:ln>
          <a:effectLst/>
        </p:spPr>
        <p:txBody>
          <a:bodyPr>
            <a:spAutoFit/>
          </a:bodyPr>
          <a:lstStyle/>
          <a:p>
            <a:pPr eaLnBrk="1" hangingPunct="1">
              <a:lnSpc>
                <a:spcPct val="150000"/>
              </a:lnSpc>
            </a:pPr>
            <a:r>
              <a:rPr lang="zh-CN" altLang="en-US" sz="1800" b="1" dirty="0">
                <a:solidFill>
                  <a:schemeClr val="bg1"/>
                </a:solidFill>
                <a:ea typeface="黑体" pitchFamily="2" charset="-122"/>
              </a:rPr>
              <a:t>在普通培养基（如肉汤蛋白胨培养基）中加入某些特殊营养物质制成的一类营养丰富的培养基。</a:t>
            </a:r>
          </a:p>
          <a:p>
            <a:pPr eaLnBrk="1" hangingPunct="1">
              <a:lnSpc>
                <a:spcPct val="150000"/>
              </a:lnSpc>
            </a:pPr>
            <a:r>
              <a:rPr lang="zh-CN" altLang="en-US" sz="1800" b="1" dirty="0">
                <a:solidFill>
                  <a:schemeClr val="bg1"/>
                </a:solidFill>
                <a:ea typeface="黑体" pitchFamily="2" charset="-122"/>
              </a:rPr>
              <a:t>这些特殊营养物质包括血液、血清、酵母浸膏、动植物组织液等。用来培养营养要求比较苛刻的异养型微生物，如培养百日咳博德氏菌(</a:t>
            </a:r>
            <a:r>
              <a:rPr lang="en-US" altLang="zh-CN" sz="1800" b="1" i="1" dirty="0" err="1">
                <a:solidFill>
                  <a:schemeClr val="bg1"/>
                </a:solidFill>
                <a:ea typeface="黑体" pitchFamily="2" charset="-122"/>
              </a:rPr>
              <a:t>Bordetella</a:t>
            </a:r>
            <a:r>
              <a:rPr lang="en-US" altLang="zh-CN" sz="1800" b="1" i="1" dirty="0">
                <a:solidFill>
                  <a:schemeClr val="bg1"/>
                </a:solidFill>
                <a:ea typeface="黑体" pitchFamily="2" charset="-122"/>
              </a:rPr>
              <a:t> </a:t>
            </a:r>
            <a:r>
              <a:rPr lang="en-US" altLang="zh-CN" sz="1800" b="1" i="1" dirty="0" err="1">
                <a:solidFill>
                  <a:schemeClr val="bg1"/>
                </a:solidFill>
                <a:ea typeface="黑体" pitchFamily="2" charset="-122"/>
              </a:rPr>
              <a:t>pertussis</a:t>
            </a:r>
            <a:r>
              <a:rPr lang="en-US" altLang="zh-CN" sz="1800" b="1" dirty="0">
                <a:solidFill>
                  <a:schemeClr val="bg1"/>
                </a:solidFill>
                <a:ea typeface="黑体" pitchFamily="2" charset="-122"/>
              </a:rPr>
              <a:t>)</a:t>
            </a:r>
            <a:r>
              <a:rPr lang="zh-CN" altLang="en-US" sz="1800" b="1" dirty="0">
                <a:solidFill>
                  <a:schemeClr val="bg1"/>
                </a:solidFill>
                <a:ea typeface="黑体" pitchFamily="2" charset="-122"/>
              </a:rPr>
              <a:t>需要含有血液的加富培养基</a:t>
            </a:r>
            <a:r>
              <a:rPr lang="zh-CN" altLang="en-US" sz="1800" b="1" dirty="0" smtClean="0">
                <a:solidFill>
                  <a:schemeClr val="bg1"/>
                </a:solidFill>
                <a:ea typeface="黑体" pitchFamily="2" charset="-122"/>
              </a:rPr>
              <a:t>。</a:t>
            </a:r>
            <a:endParaRPr lang="zh-CN" altLang="en-US" sz="1800" b="1" dirty="0">
              <a:solidFill>
                <a:schemeClr val="bg1"/>
              </a:solidFill>
              <a:ea typeface="黑体" pitchFamily="2" charset="-122"/>
            </a:endParaRPr>
          </a:p>
        </p:txBody>
      </p:sp>
      <p:sp>
        <p:nvSpPr>
          <p:cNvPr id="9" name="Text Box 8"/>
          <p:cNvSpPr txBox="1">
            <a:spLocks noChangeArrowheads="1"/>
          </p:cNvSpPr>
          <p:nvPr/>
        </p:nvSpPr>
        <p:spPr bwMode="auto">
          <a:xfrm>
            <a:off x="395288" y="4643162"/>
            <a:ext cx="8305800" cy="2000548"/>
          </a:xfrm>
          <a:prstGeom prst="rect">
            <a:avLst/>
          </a:prstGeom>
          <a:solidFill>
            <a:srgbClr val="800080"/>
          </a:solidFill>
          <a:ln w="9525">
            <a:solidFill>
              <a:srgbClr val="FF6600"/>
            </a:solidFill>
            <a:miter lim="800000"/>
            <a:headEnd/>
            <a:tailEnd/>
          </a:ln>
          <a:effectLst/>
        </p:spPr>
        <p:txBody>
          <a:bodyPr>
            <a:spAutoFit/>
          </a:bodyPr>
          <a:lstStyle/>
          <a:p>
            <a:pPr eaLnBrk="1" hangingPunct="1"/>
            <a:r>
              <a:rPr lang="zh-CN" altLang="en-US" sz="2000" b="1" dirty="0">
                <a:solidFill>
                  <a:schemeClr val="bg1"/>
                </a:solidFill>
                <a:ea typeface="黑体" pitchFamily="2" charset="-122"/>
              </a:rPr>
              <a:t>根据待分离微生物的特点设计的培养基，用于从环境中富集和分离某种微生物。</a:t>
            </a:r>
          </a:p>
          <a:p>
            <a:pPr eaLnBrk="1" hangingPunct="1"/>
            <a:endParaRPr lang="zh-CN" altLang="en-US" sz="2000" b="1" dirty="0">
              <a:solidFill>
                <a:schemeClr val="bg1"/>
              </a:solidFill>
              <a:ea typeface="黑体" pitchFamily="2" charset="-122"/>
            </a:endParaRPr>
          </a:p>
          <a:p>
            <a:pPr eaLnBrk="1" hangingPunct="1"/>
            <a:r>
              <a:rPr lang="zh-CN" altLang="en-US" sz="2000" b="1" dirty="0">
                <a:solidFill>
                  <a:schemeClr val="bg1"/>
                </a:solidFill>
                <a:ea typeface="黑体" pitchFamily="2" charset="-122"/>
              </a:rPr>
              <a:t>（目的微生物在这种培养基中较其他微生物生长速度快，并逐渐富集而占优势，从而容易达到分离该种微生物的目的。）</a:t>
            </a:r>
            <a:endParaRPr lang="zh-CN" altLang="en-US" sz="2400" b="1" dirty="0">
              <a:solidFill>
                <a:schemeClr val="bg1"/>
              </a:solidFill>
              <a:ea typeface="黑体" pitchFamily="2" charset="-122"/>
            </a:endParaRPr>
          </a:p>
          <a:p>
            <a:pPr eaLnBrk="1" hangingPunct="1"/>
            <a:endParaRPr lang="zh-CN" altLang="en-US" sz="2400" b="1" dirty="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P spid="9"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81000" y="467005"/>
            <a:ext cx="2194832" cy="461665"/>
          </a:xfrm>
          <a:prstGeom prst="rect">
            <a:avLst/>
          </a:prstGeom>
          <a:solidFill>
            <a:srgbClr val="008000"/>
          </a:solidFill>
          <a:ln w="9525">
            <a:solidFill>
              <a:srgbClr val="FF0000"/>
            </a:solidFill>
            <a:miter lim="800000"/>
            <a:headEnd/>
            <a:tailEnd/>
          </a:ln>
          <a:effectLst/>
        </p:spPr>
        <p:txBody>
          <a:bodyPr wrap="none">
            <a:spAutoFit/>
          </a:bodyPr>
          <a:lstStyle/>
          <a:p>
            <a:pPr eaLnBrk="1" hangingPunct="1"/>
            <a:r>
              <a:rPr lang="en-US" altLang="zh-CN" sz="2400" b="1" dirty="0" smtClean="0">
                <a:solidFill>
                  <a:schemeClr val="bg1"/>
                </a:solidFill>
                <a:ea typeface="黑体" pitchFamily="2" charset="-122"/>
              </a:rPr>
              <a:t>3</a:t>
            </a:r>
            <a:r>
              <a:rPr lang="zh-CN" altLang="en-US" sz="2400" b="1" dirty="0" smtClean="0">
                <a:solidFill>
                  <a:schemeClr val="bg1"/>
                </a:solidFill>
                <a:ea typeface="黑体" pitchFamily="2" charset="-122"/>
              </a:rPr>
              <a:t>．按用途划分</a:t>
            </a:r>
            <a:endParaRPr lang="zh-CN" altLang="en-US" sz="2400" b="1" dirty="0">
              <a:solidFill>
                <a:schemeClr val="bg1"/>
              </a:solidFill>
              <a:ea typeface="黑体" pitchFamily="2" charset="-122"/>
            </a:endParaRPr>
          </a:p>
        </p:txBody>
      </p:sp>
      <p:sp>
        <p:nvSpPr>
          <p:cNvPr id="3" name="Text Box 2"/>
          <p:cNvSpPr txBox="1">
            <a:spLocks noChangeArrowheads="1"/>
          </p:cNvSpPr>
          <p:nvPr/>
        </p:nvSpPr>
        <p:spPr bwMode="auto">
          <a:xfrm>
            <a:off x="5937008" y="-71462"/>
            <a:ext cx="3278462"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38100" dir="18900000" algn="bl" rotWithShape="0">
                    <a:prstClr val="black">
                      <a:alpha val="40000"/>
                    </a:prstClr>
                  </a:outerShdw>
                </a:effectLst>
                <a:ea typeface="黑体" pitchFamily="2" charset="-122"/>
              </a:rPr>
              <a:t>二、培养基类型及应用</a:t>
            </a:r>
            <a:endParaRPr lang="zh-CN" altLang="en-US" sz="2400" b="1" i="1" dirty="0">
              <a:solidFill>
                <a:schemeClr val="accent3">
                  <a:lumMod val="50000"/>
                </a:schemeClr>
              </a:solidFill>
              <a:effectLst>
                <a:outerShdw blurRad="50800" dist="38100" dir="18900000" algn="bl" rotWithShape="0">
                  <a:prstClr val="black">
                    <a:alpha val="40000"/>
                  </a:prstClr>
                </a:outerShdw>
              </a:effectLst>
              <a:ea typeface="黑体" pitchFamily="2" charset="-122"/>
            </a:endParaRPr>
          </a:p>
        </p:txBody>
      </p:sp>
      <p:sp>
        <p:nvSpPr>
          <p:cNvPr id="4"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5" name="Text Box 7"/>
          <p:cNvSpPr txBox="1">
            <a:spLocks noChangeArrowheads="1"/>
          </p:cNvSpPr>
          <p:nvPr/>
        </p:nvSpPr>
        <p:spPr bwMode="auto">
          <a:xfrm>
            <a:off x="304800" y="3581400"/>
            <a:ext cx="4602163"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5）选择培养基(</a:t>
            </a:r>
            <a:r>
              <a:rPr lang="en-US" altLang="zh-CN" sz="2400" b="1" dirty="0">
                <a:solidFill>
                  <a:schemeClr val="bg1"/>
                </a:solidFill>
                <a:ea typeface="黑体" pitchFamily="2" charset="-122"/>
              </a:rPr>
              <a:t>selective medium)</a:t>
            </a:r>
            <a:endParaRPr lang="zh-CN" altLang="en-US" sz="2400" dirty="0">
              <a:solidFill>
                <a:schemeClr val="bg1"/>
              </a:solidFill>
              <a:ea typeface="黑体" pitchFamily="2" charset="-122"/>
            </a:endParaRPr>
          </a:p>
        </p:txBody>
      </p:sp>
      <p:sp>
        <p:nvSpPr>
          <p:cNvPr id="6" name="Text Box 8"/>
          <p:cNvSpPr txBox="1">
            <a:spLocks noChangeArrowheads="1"/>
          </p:cNvSpPr>
          <p:nvPr/>
        </p:nvSpPr>
        <p:spPr bwMode="auto">
          <a:xfrm>
            <a:off x="539750" y="1628775"/>
            <a:ext cx="6518131" cy="1754326"/>
          </a:xfrm>
          <a:prstGeom prst="rect">
            <a:avLst/>
          </a:prstGeom>
          <a:solidFill>
            <a:schemeClr val="tx1"/>
          </a:solidFill>
          <a:ln w="9525">
            <a:solidFill>
              <a:srgbClr val="FF0000"/>
            </a:solidFill>
            <a:miter lim="800000"/>
            <a:headEnd/>
            <a:tailEnd/>
          </a:ln>
          <a:effectLst/>
        </p:spPr>
        <p:txBody>
          <a:bodyPr wrap="none">
            <a:spAutoFit/>
          </a:bodyPr>
          <a:lstStyle/>
          <a:p>
            <a:pPr eaLnBrk="1" hangingPunct="1">
              <a:lnSpc>
                <a:spcPct val="150000"/>
              </a:lnSpc>
            </a:pPr>
            <a:r>
              <a:rPr lang="zh-CN" altLang="en-US" sz="1800" b="1" dirty="0">
                <a:solidFill>
                  <a:schemeClr val="bg1"/>
                </a:solidFill>
                <a:ea typeface="黑体" pitchFamily="2" charset="-122"/>
              </a:rPr>
              <a:t>用于鉴别不同类型微生物的</a:t>
            </a:r>
            <a:r>
              <a:rPr lang="zh-CN" altLang="en-US" sz="1800" b="1" dirty="0" smtClean="0">
                <a:solidFill>
                  <a:schemeClr val="bg1"/>
                </a:solidFill>
                <a:ea typeface="黑体" pitchFamily="2" charset="-122"/>
              </a:rPr>
              <a:t>培养基</a:t>
            </a:r>
            <a:endParaRPr lang="en-US" altLang="zh-CN" sz="1800" b="1" dirty="0" smtClean="0">
              <a:solidFill>
                <a:schemeClr val="bg1"/>
              </a:solidFill>
              <a:ea typeface="黑体" pitchFamily="2" charset="-122"/>
            </a:endParaRPr>
          </a:p>
          <a:p>
            <a:pPr eaLnBrk="1" hangingPunct="1">
              <a:lnSpc>
                <a:spcPct val="150000"/>
              </a:lnSpc>
            </a:pPr>
            <a:endParaRPr lang="zh-CN" altLang="en-US" sz="1800" b="1" dirty="0">
              <a:solidFill>
                <a:schemeClr val="bg1"/>
              </a:solidFill>
              <a:ea typeface="黑体" pitchFamily="2" charset="-122"/>
            </a:endParaRPr>
          </a:p>
          <a:p>
            <a:pPr eaLnBrk="1" hangingPunct="1">
              <a:lnSpc>
                <a:spcPct val="150000"/>
              </a:lnSpc>
            </a:pPr>
            <a:r>
              <a:rPr lang="zh-CN" altLang="en-US" sz="1800" b="1" dirty="0">
                <a:solidFill>
                  <a:schemeClr val="bg1"/>
                </a:solidFill>
                <a:ea typeface="黑体" pitchFamily="2" charset="-122"/>
              </a:rPr>
              <a:t>特殊化学物质发生特定的化学反应，产生明显的特征性变化，</a:t>
            </a:r>
          </a:p>
          <a:p>
            <a:pPr eaLnBrk="1" hangingPunct="1">
              <a:lnSpc>
                <a:spcPct val="150000"/>
              </a:lnSpc>
            </a:pPr>
            <a:r>
              <a:rPr lang="zh-CN" altLang="en-US" sz="1800" b="1" dirty="0">
                <a:solidFill>
                  <a:schemeClr val="bg1"/>
                </a:solidFill>
                <a:ea typeface="黑体" pitchFamily="2" charset="-122"/>
              </a:rPr>
              <a:t>根据这种特征性变化,可将该种微生物与其他微生物区分开来</a:t>
            </a:r>
            <a:r>
              <a:rPr lang="zh-CN" altLang="en-US" sz="1800" b="1" dirty="0" smtClean="0">
                <a:solidFill>
                  <a:schemeClr val="bg1"/>
                </a:solidFill>
                <a:ea typeface="黑体" pitchFamily="2" charset="-122"/>
              </a:rPr>
              <a:t>。</a:t>
            </a:r>
            <a:endParaRPr lang="zh-CN" altLang="en-US" sz="1800" b="1" dirty="0">
              <a:solidFill>
                <a:schemeClr val="bg1"/>
              </a:solidFill>
              <a:ea typeface="黑体" pitchFamily="2" charset="-122"/>
            </a:endParaRPr>
          </a:p>
        </p:txBody>
      </p:sp>
      <p:sp>
        <p:nvSpPr>
          <p:cNvPr id="7" name="Text Box 9"/>
          <p:cNvSpPr txBox="1">
            <a:spLocks noChangeArrowheads="1"/>
          </p:cNvSpPr>
          <p:nvPr/>
        </p:nvSpPr>
        <p:spPr bwMode="auto">
          <a:xfrm>
            <a:off x="611188" y="4437063"/>
            <a:ext cx="6925294" cy="2446824"/>
          </a:xfrm>
          <a:prstGeom prst="rect">
            <a:avLst/>
          </a:prstGeom>
          <a:solidFill>
            <a:schemeClr val="tx1"/>
          </a:solidFill>
          <a:ln w="9525">
            <a:solidFill>
              <a:srgbClr val="FF0000"/>
            </a:solidFill>
            <a:miter lim="800000"/>
            <a:headEnd/>
            <a:tailEnd/>
          </a:ln>
          <a:effectLst/>
        </p:spPr>
        <p:txBody>
          <a:bodyPr wrap="none">
            <a:spAutoFit/>
          </a:bodyPr>
          <a:lstStyle/>
          <a:p>
            <a:pPr eaLnBrk="1" hangingPunct="1">
              <a:lnSpc>
                <a:spcPct val="150000"/>
              </a:lnSpc>
            </a:pPr>
            <a:r>
              <a:rPr lang="zh-CN" altLang="en-US" sz="1800" b="1" dirty="0">
                <a:solidFill>
                  <a:schemeClr val="bg1"/>
                </a:solidFill>
                <a:ea typeface="黑体" pitchFamily="2" charset="-122"/>
              </a:rPr>
              <a:t>用于将某种或某类微生物从混杂的微生物群体中分离出来的培养基</a:t>
            </a:r>
          </a:p>
          <a:p>
            <a:pPr eaLnBrk="1" hangingPunct="1">
              <a:lnSpc>
                <a:spcPct val="150000"/>
              </a:lnSpc>
            </a:pPr>
            <a:endParaRPr lang="zh-CN" altLang="en-US" sz="1800" b="1" dirty="0">
              <a:solidFill>
                <a:schemeClr val="bg1"/>
              </a:solidFill>
              <a:ea typeface="黑体" pitchFamily="2" charset="-122"/>
            </a:endParaRPr>
          </a:p>
          <a:p>
            <a:pPr eaLnBrk="1" hangingPunct="1">
              <a:lnSpc>
                <a:spcPct val="150000"/>
              </a:lnSpc>
            </a:pPr>
            <a:r>
              <a:rPr lang="zh-CN" altLang="en-US" sz="1800" b="1" dirty="0">
                <a:solidFill>
                  <a:schemeClr val="bg1"/>
                </a:solidFill>
                <a:ea typeface="黑体" pitchFamily="2" charset="-122"/>
              </a:rPr>
              <a:t>根据不同种类微生物的特殊营养需求或对某种化学物质的敏感性不</a:t>
            </a:r>
          </a:p>
          <a:p>
            <a:pPr eaLnBrk="1" hangingPunct="1">
              <a:lnSpc>
                <a:spcPct val="150000"/>
              </a:lnSpc>
            </a:pPr>
            <a:r>
              <a:rPr lang="zh-CN" altLang="en-US" sz="1800" b="1" dirty="0">
                <a:solidFill>
                  <a:schemeClr val="bg1"/>
                </a:solidFill>
                <a:ea typeface="黑体" pitchFamily="2" charset="-122"/>
              </a:rPr>
              <a:t>同，在培养基中加入相应的特殊营养物质或化学物质，抑制不需要</a:t>
            </a:r>
          </a:p>
          <a:p>
            <a:pPr eaLnBrk="1" hangingPunct="1">
              <a:lnSpc>
                <a:spcPct val="150000"/>
              </a:lnSpc>
            </a:pPr>
            <a:r>
              <a:rPr lang="zh-CN" altLang="en-US" sz="1800" b="1" dirty="0">
                <a:solidFill>
                  <a:schemeClr val="bg1"/>
                </a:solidFill>
                <a:ea typeface="黑体" pitchFamily="2" charset="-122"/>
              </a:rPr>
              <a:t>的微生物的生长，有利于所需微生物的生长。</a:t>
            </a:r>
          </a:p>
          <a:p>
            <a:pPr eaLnBrk="1" hangingPunct="1"/>
            <a:endParaRPr lang="zh-CN" altLang="en-US" sz="1800" b="1" dirty="0">
              <a:solidFill>
                <a:schemeClr val="bg1"/>
              </a:solidFill>
              <a:ea typeface="黑体" pitchFamily="2" charset="-122"/>
            </a:endParaRPr>
          </a:p>
        </p:txBody>
      </p:sp>
      <p:sp>
        <p:nvSpPr>
          <p:cNvPr id="8" name="Text Box 6"/>
          <p:cNvSpPr txBox="1">
            <a:spLocks noChangeArrowheads="1"/>
          </p:cNvSpPr>
          <p:nvPr/>
        </p:nvSpPr>
        <p:spPr bwMode="auto">
          <a:xfrm>
            <a:off x="395288" y="981075"/>
            <a:ext cx="4975225"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4）鉴别培养基(</a:t>
            </a:r>
            <a:r>
              <a:rPr lang="en-US" altLang="zh-CN" sz="2400" b="1" dirty="0">
                <a:solidFill>
                  <a:schemeClr val="bg1"/>
                </a:solidFill>
                <a:ea typeface="黑体" pitchFamily="2" charset="-122"/>
              </a:rPr>
              <a:t>differential medium</a:t>
            </a:r>
            <a:r>
              <a:rPr lang="en-US" altLang="zh-CN" sz="2400" b="1" dirty="0">
                <a:ea typeface="黑体" pitchFamily="2" charset="-122"/>
              </a:rPr>
              <a:t>)</a:t>
            </a:r>
            <a:endParaRPr lang="zh-CN" altLang="en-US" sz="2400" b="1" dirty="0">
              <a:ea typeface="黑体" pitchFamily="2" charset="-122"/>
            </a:endParaRPr>
          </a:p>
        </p:txBody>
      </p:sp>
      <p:pic>
        <p:nvPicPr>
          <p:cNvPr id="9" name="Picture 10" descr="4-7a"/>
          <p:cNvPicPr>
            <a:picLocks noChangeAspect="1" noChangeArrowheads="1"/>
          </p:cNvPicPr>
          <p:nvPr/>
        </p:nvPicPr>
        <p:blipFill>
          <a:blip r:embed="rId2" cstate="print"/>
          <a:srcRect/>
          <a:stretch>
            <a:fillRect/>
          </a:stretch>
        </p:blipFill>
        <p:spPr bwMode="auto">
          <a:xfrm>
            <a:off x="4694238" y="0"/>
            <a:ext cx="4449762" cy="4876800"/>
          </a:xfrm>
          <a:prstGeom prst="rect">
            <a:avLst/>
          </a:prstGeom>
          <a:noFill/>
        </p:spPr>
      </p:pic>
      <p:pic>
        <p:nvPicPr>
          <p:cNvPr id="10" name="Picture 11" descr="4-7b"/>
          <p:cNvPicPr>
            <a:picLocks noChangeAspect="1" noChangeArrowheads="1"/>
          </p:cNvPicPr>
          <p:nvPr/>
        </p:nvPicPr>
        <p:blipFill>
          <a:blip r:embed="rId3" cstate="print"/>
          <a:srcRect/>
          <a:stretch>
            <a:fillRect/>
          </a:stretch>
        </p:blipFill>
        <p:spPr bwMode="auto">
          <a:xfrm>
            <a:off x="0" y="0"/>
            <a:ext cx="4521200" cy="4953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283651" name="Text Box 3"/>
          <p:cNvSpPr txBox="1">
            <a:spLocks noChangeArrowheads="1"/>
          </p:cNvSpPr>
          <p:nvPr/>
        </p:nvSpPr>
        <p:spPr bwMode="auto">
          <a:xfrm>
            <a:off x="0" y="0"/>
            <a:ext cx="4975225"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4）鉴别培养基(</a:t>
            </a:r>
            <a:r>
              <a:rPr lang="en-US" altLang="zh-CN" sz="2400" b="1" dirty="0">
                <a:solidFill>
                  <a:schemeClr val="bg1"/>
                </a:solidFill>
                <a:ea typeface="黑体" pitchFamily="2" charset="-122"/>
              </a:rPr>
              <a:t>differential medium)</a:t>
            </a:r>
            <a:endParaRPr lang="zh-CN" altLang="en-US" sz="2400" b="1" dirty="0">
              <a:solidFill>
                <a:schemeClr val="bg1"/>
              </a:solidFill>
              <a:ea typeface="黑体" pitchFamily="2" charset="-122"/>
            </a:endParaRPr>
          </a:p>
        </p:txBody>
      </p:sp>
      <p:graphicFrame>
        <p:nvGraphicFramePr>
          <p:cNvPr id="283652" name="Object 4"/>
          <p:cNvGraphicFramePr>
            <a:graphicFrameLocks noChangeAspect="1"/>
          </p:cNvGraphicFramePr>
          <p:nvPr/>
        </p:nvGraphicFramePr>
        <p:xfrm>
          <a:off x="-541338" y="1557338"/>
          <a:ext cx="10363201" cy="5030787"/>
        </p:xfrm>
        <a:graphic>
          <a:graphicData uri="http://schemas.openxmlformats.org/presentationml/2006/ole">
            <p:oleObj spid="_x0000_s96258" name="文档" r:id="rId4" imgW="5642640" imgH="2740680" progId="Word.Document.8">
              <p:embed/>
            </p:oleObj>
          </a:graphicData>
        </a:graphic>
      </p:graphicFrame>
      <p:pic>
        <p:nvPicPr>
          <p:cNvPr id="8" name="Picture 5" descr="4-8a"/>
          <p:cNvPicPr>
            <a:picLocks noChangeAspect="1" noChangeArrowheads="1"/>
          </p:cNvPicPr>
          <p:nvPr/>
        </p:nvPicPr>
        <p:blipFill>
          <a:blip r:embed="rId5" cstate="print"/>
          <a:srcRect/>
          <a:stretch>
            <a:fillRect/>
          </a:stretch>
        </p:blipFill>
        <p:spPr bwMode="auto">
          <a:xfrm>
            <a:off x="0" y="0"/>
            <a:ext cx="8153400" cy="4283075"/>
          </a:xfrm>
          <a:prstGeom prst="rect">
            <a:avLst/>
          </a:prstGeom>
          <a:noFill/>
        </p:spPr>
      </p:pic>
      <p:pic>
        <p:nvPicPr>
          <p:cNvPr id="9" name="Picture 7" descr="zhou1"/>
          <p:cNvPicPr>
            <a:picLocks noChangeAspect="1" noChangeArrowheads="1"/>
          </p:cNvPicPr>
          <p:nvPr/>
        </p:nvPicPr>
        <p:blipFill>
          <a:blip r:embed="rId6" cstate="print"/>
          <a:srcRect/>
          <a:stretch>
            <a:fillRect/>
          </a:stretch>
        </p:blipFill>
        <p:spPr bwMode="auto">
          <a:xfrm>
            <a:off x="228600" y="1341438"/>
            <a:ext cx="8915400" cy="44132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3652"/>
                                        </p:tgtEl>
                                        <p:attrNameLst>
                                          <p:attrName>style.visibility</p:attrName>
                                        </p:attrNameLst>
                                      </p:cBhvr>
                                      <p:to>
                                        <p:strVal val="visible"/>
                                      </p:to>
                                    </p:set>
                                    <p:anim calcmode="lin" valueType="num">
                                      <p:cBhvr additive="base">
                                        <p:cTn id="7" dur="500" fill="hold"/>
                                        <p:tgtEl>
                                          <p:spTgt spid="283652"/>
                                        </p:tgtEl>
                                        <p:attrNameLst>
                                          <p:attrName>ppt_x</p:attrName>
                                        </p:attrNameLst>
                                      </p:cBhvr>
                                      <p:tavLst>
                                        <p:tav tm="0">
                                          <p:val>
                                            <p:strVal val="0-#ppt_w/2"/>
                                          </p:val>
                                        </p:tav>
                                        <p:tav tm="100000">
                                          <p:val>
                                            <p:strVal val="#ppt_x"/>
                                          </p:val>
                                        </p:tav>
                                      </p:tavLst>
                                    </p:anim>
                                    <p:anim calcmode="lin" valueType="num">
                                      <p:cBhvr additive="base">
                                        <p:cTn id="8" dur="500" fill="hold"/>
                                        <p:tgtEl>
                                          <p:spTgt spid="2836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
          <p:cNvSpPr txBox="1">
            <a:spLocks noChangeArrowheads="1"/>
          </p:cNvSpPr>
          <p:nvPr/>
        </p:nvSpPr>
        <p:spPr bwMode="auto">
          <a:xfrm>
            <a:off x="161892" y="1750994"/>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3" name="Text Box 15"/>
          <p:cNvSpPr txBox="1">
            <a:spLocks noChangeArrowheads="1"/>
          </p:cNvSpPr>
          <p:nvPr/>
        </p:nvSpPr>
        <p:spPr bwMode="auto">
          <a:xfrm>
            <a:off x="1214414" y="568091"/>
            <a:ext cx="6207148" cy="646331"/>
          </a:xfrm>
          <a:prstGeom prst="rect">
            <a:avLst/>
          </a:prstGeom>
          <a:noFill/>
          <a:ln w="9525">
            <a:noFill/>
            <a:miter lim="800000"/>
            <a:headEnd/>
            <a:tailEnd/>
          </a:ln>
          <a:effectLst/>
        </p:spPr>
        <p:txBody>
          <a:bodyPr wrap="none">
            <a:spAutoFit/>
          </a:bodyPr>
          <a:lstStyle/>
          <a:p>
            <a:pPr eaLnBrk="1" hangingPunct="1"/>
            <a:r>
              <a:rPr lang="zh-CN" altLang="en-US" sz="3600" b="1" dirty="0">
                <a:solidFill>
                  <a:schemeClr val="accent1"/>
                </a:solidFill>
                <a:ea typeface="黑体" pitchFamily="2" charset="-122"/>
              </a:rPr>
              <a:t>微生物与动植物营养</a:t>
            </a:r>
            <a:r>
              <a:rPr lang="zh-CN" altLang="en-US" sz="3600" b="1" dirty="0" smtClean="0">
                <a:solidFill>
                  <a:schemeClr val="accent1"/>
                </a:solidFill>
                <a:ea typeface="黑体" pitchFamily="2" charset="-122"/>
              </a:rPr>
              <a:t>要素比较</a:t>
            </a:r>
            <a:endParaRPr lang="zh-CN" altLang="en-US" sz="3600" b="1" dirty="0">
              <a:ea typeface="黑体" pitchFamily="2" charset="-122"/>
            </a:endParaRPr>
          </a:p>
        </p:txBody>
      </p:sp>
      <p:graphicFrame>
        <p:nvGraphicFramePr>
          <p:cNvPr id="4" name="Object 1024"/>
          <p:cNvGraphicFramePr>
            <a:graphicFrameLocks noChangeAspect="1"/>
          </p:cNvGraphicFramePr>
          <p:nvPr/>
        </p:nvGraphicFramePr>
        <p:xfrm>
          <a:off x="-142908" y="1142984"/>
          <a:ext cx="9525000" cy="5137150"/>
        </p:xfrm>
        <a:graphic>
          <a:graphicData uri="http://schemas.openxmlformats.org/presentationml/2006/ole">
            <p:oleObj spid="_x0000_s91138" name="Document" r:id="rId3" imgW="5780767" imgH="3046318" progId="Word.Document.8">
              <p:embed/>
            </p:oleObj>
          </a:graphicData>
        </a:graphic>
      </p:graphicFrame>
      <p:sp>
        <p:nvSpPr>
          <p:cNvPr id="5" name="Text Box 2"/>
          <p:cNvSpPr txBox="1">
            <a:spLocks noChangeArrowheads="1"/>
          </p:cNvSpPr>
          <p:nvPr/>
        </p:nvSpPr>
        <p:spPr bwMode="auto">
          <a:xfrm>
            <a:off x="5865570" y="-104499"/>
            <a:ext cx="3278462"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bg1">
                    <a:lumMod val="50000"/>
                  </a:schemeClr>
                </a:solidFill>
                <a:effectLst>
                  <a:outerShdw blurRad="50800" dist="50800" algn="ctr" rotWithShape="0">
                    <a:srgbClr val="000000">
                      <a:alpha val="80000"/>
                    </a:srgbClr>
                  </a:outerShdw>
                </a:effectLst>
                <a:ea typeface="黑体" pitchFamily="2" charset="-122"/>
              </a:rPr>
              <a:t>微生物细胞的化学组成</a:t>
            </a:r>
            <a:endParaRPr lang="zh-CN" altLang="en-US" sz="2400" b="1" i="1" dirty="0">
              <a:solidFill>
                <a:schemeClr val="bg1">
                  <a:lumMod val="50000"/>
                </a:schemeClr>
              </a:solidFill>
              <a:effectLst>
                <a:outerShdw blurRad="50800" dist="50800" algn="ctr" rotWithShape="0">
                  <a:srgbClr val="000000">
                    <a:alpha val="80000"/>
                  </a:srgbClr>
                </a:outerShdw>
              </a:effectLst>
              <a:ea typeface="黑体" pitchFamily="2" charset="-122"/>
            </a:endParaRPr>
          </a:p>
        </p:txBody>
      </p:sp>
      <p:sp>
        <p:nvSpPr>
          <p:cNvPr id="6" name="Text Box 11"/>
          <p:cNvSpPr txBox="1">
            <a:spLocks noChangeArrowheads="1"/>
          </p:cNvSpPr>
          <p:nvPr/>
        </p:nvSpPr>
        <p:spPr bwMode="auto">
          <a:xfrm>
            <a:off x="1000100" y="6143644"/>
            <a:ext cx="7500990" cy="553998"/>
          </a:xfrm>
          <a:prstGeom prst="rect">
            <a:avLst/>
          </a:prstGeom>
          <a:noFill/>
          <a:ln w="9525">
            <a:noFill/>
            <a:miter lim="800000"/>
            <a:headEnd/>
            <a:tailEnd/>
          </a:ln>
        </p:spPr>
        <p:txBody>
          <a:bodyPr wrap="square">
            <a:spAutoFit/>
          </a:bodyPr>
          <a:lstStyle/>
          <a:p>
            <a:r>
              <a:rPr lang="zh-CN" altLang="en-US" sz="2400" b="1" dirty="0">
                <a:solidFill>
                  <a:schemeClr val="bg1"/>
                </a:solidFill>
              </a:rPr>
              <a:t>微生物、动物、植物之间存在</a:t>
            </a:r>
            <a:r>
              <a:rPr lang="zh-CN" altLang="en-US" sz="3000" b="1" dirty="0">
                <a:solidFill>
                  <a:srgbClr val="FF0000"/>
                </a:solidFill>
              </a:rPr>
              <a:t>“营养上的统一性”</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6" name="Picture 4" descr="b8-f21"/>
          <p:cNvPicPr>
            <a:picLocks noChangeAspect="1" noChangeArrowheads="1"/>
          </p:cNvPicPr>
          <p:nvPr/>
        </p:nvPicPr>
        <p:blipFill>
          <a:blip r:embed="rId2" cstate="print"/>
          <a:srcRect/>
          <a:stretch>
            <a:fillRect/>
          </a:stretch>
        </p:blipFill>
        <p:spPr bwMode="auto">
          <a:xfrm>
            <a:off x="1835150" y="0"/>
            <a:ext cx="5999163" cy="6858000"/>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285699" name="Text Box 3"/>
          <p:cNvSpPr txBox="1">
            <a:spLocks noChangeArrowheads="1"/>
          </p:cNvSpPr>
          <p:nvPr/>
        </p:nvSpPr>
        <p:spPr bwMode="auto">
          <a:xfrm>
            <a:off x="0" y="0"/>
            <a:ext cx="4602163"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5）选择培养基(</a:t>
            </a:r>
            <a:r>
              <a:rPr lang="en-US" altLang="zh-CN" sz="2400" b="1" dirty="0">
                <a:solidFill>
                  <a:schemeClr val="bg1"/>
                </a:solidFill>
                <a:ea typeface="黑体" pitchFamily="2" charset="-122"/>
              </a:rPr>
              <a:t>selective medium)</a:t>
            </a:r>
            <a:endParaRPr lang="zh-CN" altLang="en-US" sz="2400" b="1" dirty="0">
              <a:solidFill>
                <a:schemeClr val="bg1"/>
              </a:solidFill>
              <a:ea typeface="黑体" pitchFamily="2" charset="-122"/>
            </a:endParaRPr>
          </a:p>
        </p:txBody>
      </p:sp>
      <p:pic>
        <p:nvPicPr>
          <p:cNvPr id="285700" name="Picture 4" descr="zhou-b5-19a"/>
          <p:cNvPicPr>
            <a:picLocks noChangeAspect="1" noChangeArrowheads="1"/>
          </p:cNvPicPr>
          <p:nvPr/>
        </p:nvPicPr>
        <p:blipFill>
          <a:blip r:embed="rId3" cstate="print"/>
          <a:srcRect/>
          <a:stretch>
            <a:fillRect/>
          </a:stretch>
        </p:blipFill>
        <p:spPr bwMode="auto">
          <a:xfrm>
            <a:off x="-457200" y="533400"/>
            <a:ext cx="9982200" cy="6297613"/>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ext Box 2"/>
          <p:cNvSpPr txBox="1">
            <a:spLocks noChangeArrowheads="1"/>
          </p:cNvSpPr>
          <p:nvPr/>
        </p:nvSpPr>
        <p:spPr bwMode="auto">
          <a:xfrm>
            <a:off x="304800" y="2179638"/>
            <a:ext cx="184150" cy="1311275"/>
          </a:xfrm>
          <a:prstGeom prst="rect">
            <a:avLst/>
          </a:prstGeom>
          <a:noFill/>
          <a:ln w="9525">
            <a:noFill/>
            <a:miter lim="800000"/>
            <a:headEnd/>
            <a:tailEnd/>
          </a:ln>
          <a:effectLst/>
        </p:spPr>
        <p:txBody>
          <a:bodyPr wrap="none">
            <a:spAutoFit/>
          </a:bodyPr>
          <a:lstStyle/>
          <a:p>
            <a:pPr eaLnBrk="1" hangingPunct="1"/>
            <a:endParaRPr lang="zh-CN" altLang="en-US">
              <a:solidFill>
                <a:schemeClr val="folHlink"/>
              </a:solidFill>
              <a:ea typeface="黑体" pitchFamily="2" charset="-122"/>
            </a:endParaRPr>
          </a:p>
          <a:p>
            <a:pPr eaLnBrk="1" hangingPunct="1"/>
            <a:endParaRPr lang="zh-CN" altLang="en-US">
              <a:ea typeface="黑体" pitchFamily="2" charset="-122"/>
            </a:endParaRPr>
          </a:p>
          <a:p>
            <a:endParaRPr lang="zh-CN" altLang="en-US" sz="2400">
              <a:ea typeface="黑体" pitchFamily="2" charset="-122"/>
            </a:endParaRPr>
          </a:p>
        </p:txBody>
      </p:sp>
      <p:sp>
        <p:nvSpPr>
          <p:cNvPr id="287747" name="Text Box 3"/>
          <p:cNvSpPr txBox="1">
            <a:spLocks noChangeArrowheads="1"/>
          </p:cNvSpPr>
          <p:nvPr/>
        </p:nvSpPr>
        <p:spPr bwMode="auto">
          <a:xfrm>
            <a:off x="0" y="0"/>
            <a:ext cx="4602163" cy="457200"/>
          </a:xfrm>
          <a:prstGeom prst="rect">
            <a:avLst/>
          </a:prstGeom>
          <a:noFill/>
          <a:ln w="9525">
            <a:noFill/>
            <a:miter lim="800000"/>
            <a:headEnd/>
            <a:tailEnd/>
          </a:ln>
          <a:effectLst/>
        </p:spPr>
        <p:txBody>
          <a:bodyPr wrap="none">
            <a:spAutoFit/>
          </a:bodyPr>
          <a:lstStyle/>
          <a:p>
            <a:pPr eaLnBrk="1" hangingPunct="1"/>
            <a:r>
              <a:rPr lang="zh-CN" altLang="en-US" sz="2400" b="1" dirty="0">
                <a:solidFill>
                  <a:schemeClr val="bg1"/>
                </a:solidFill>
                <a:ea typeface="黑体" pitchFamily="2" charset="-122"/>
              </a:rPr>
              <a:t>5）选择培养基(</a:t>
            </a:r>
            <a:r>
              <a:rPr lang="en-US" altLang="zh-CN" sz="2400" b="1" dirty="0">
                <a:solidFill>
                  <a:schemeClr val="bg1"/>
                </a:solidFill>
                <a:ea typeface="黑体" pitchFamily="2" charset="-122"/>
              </a:rPr>
              <a:t>selective medium)</a:t>
            </a:r>
            <a:endParaRPr lang="zh-CN" altLang="en-US" sz="2400" b="1" dirty="0">
              <a:solidFill>
                <a:schemeClr val="bg1"/>
              </a:solidFill>
              <a:ea typeface="黑体" pitchFamily="2" charset="-122"/>
            </a:endParaRPr>
          </a:p>
        </p:txBody>
      </p:sp>
      <p:pic>
        <p:nvPicPr>
          <p:cNvPr id="287748" name="Picture 4" descr="zhou-b5-19b"/>
          <p:cNvPicPr>
            <a:picLocks noChangeAspect="1" noChangeArrowheads="1"/>
          </p:cNvPicPr>
          <p:nvPr/>
        </p:nvPicPr>
        <p:blipFill>
          <a:blip r:embed="rId3" cstate="print"/>
          <a:srcRect/>
          <a:stretch>
            <a:fillRect/>
          </a:stretch>
        </p:blipFill>
        <p:spPr bwMode="auto">
          <a:xfrm>
            <a:off x="0" y="457200"/>
            <a:ext cx="9753600" cy="64516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500034" y="1285860"/>
            <a:ext cx="8286808" cy="1421928"/>
          </a:xfrm>
          <a:prstGeom prst="rect">
            <a:avLst/>
          </a:prstGeom>
          <a:noFill/>
          <a:ln w="9525">
            <a:noFill/>
            <a:miter lim="800000"/>
            <a:headEnd/>
            <a:tailEnd/>
          </a:ln>
          <a:effectLst/>
        </p:spPr>
        <p:txBody>
          <a:bodyPr wrap="square">
            <a:spAutoFit/>
          </a:bodyPr>
          <a:lstStyle/>
          <a:p>
            <a:pPr eaLnBrk="1" hangingPunct="1">
              <a:lnSpc>
                <a:spcPct val="135000"/>
              </a:lnSpc>
              <a:buFont typeface="Wingdings" pitchFamily="2" charset="2"/>
              <a:buChar char="Ø"/>
            </a:pPr>
            <a:r>
              <a:rPr lang="zh-CN" altLang="en-US" sz="3200" b="1" dirty="0">
                <a:solidFill>
                  <a:schemeClr val="accent1"/>
                </a:solidFill>
                <a:ea typeface="黑体" pitchFamily="2" charset="-122"/>
              </a:rPr>
              <a:t>微生物细胞的</a:t>
            </a:r>
            <a:r>
              <a:rPr lang="zh-CN" altLang="en-US" sz="3200" b="1" dirty="0" smtClean="0">
                <a:solidFill>
                  <a:schemeClr val="accent1"/>
                </a:solidFill>
                <a:ea typeface="黑体" pitchFamily="2" charset="-122"/>
              </a:rPr>
              <a:t>化学成分及分析</a:t>
            </a:r>
            <a:endParaRPr lang="zh-CN" altLang="en-US" sz="3200" b="1" dirty="0">
              <a:solidFill>
                <a:schemeClr val="accent1"/>
              </a:solidFill>
              <a:ea typeface="黑体" pitchFamily="2" charset="-122"/>
            </a:endParaRPr>
          </a:p>
          <a:p>
            <a:pPr eaLnBrk="1" hangingPunct="1">
              <a:lnSpc>
                <a:spcPct val="135000"/>
              </a:lnSpc>
              <a:buFont typeface="Wingdings" pitchFamily="2" charset="2"/>
              <a:buChar char="Ø"/>
            </a:pPr>
            <a:r>
              <a:rPr lang="zh-CN" altLang="en-US" sz="3200" b="1" dirty="0" smtClean="0">
                <a:solidFill>
                  <a:schemeClr val="accent1"/>
                </a:solidFill>
                <a:ea typeface="黑体" pitchFamily="2" charset="-122"/>
              </a:rPr>
              <a:t>微生物生长所需要的营养物质及其生理功能</a:t>
            </a:r>
            <a:endParaRPr lang="zh-CN" altLang="en-US" sz="3200" b="1" dirty="0">
              <a:solidFill>
                <a:schemeClr val="accent1"/>
              </a:solidFill>
              <a:ea typeface="黑体" pitchFamily="2" charset="-122"/>
            </a:endParaRPr>
          </a:p>
        </p:txBody>
      </p:sp>
      <p:sp>
        <p:nvSpPr>
          <p:cNvPr id="4" name="Rectangle 2">
            <a:hlinkClick r:id="rId2" action="ppaction://hlinksldjump"/>
          </p:cNvPr>
          <p:cNvSpPr txBox="1">
            <a:spLocks noChangeArrowheads="1"/>
          </p:cNvSpPr>
          <p:nvPr/>
        </p:nvSpPr>
        <p:spPr bwMode="auto">
          <a:xfrm>
            <a:off x="4500530" y="3929066"/>
            <a:ext cx="4643470" cy="2740045"/>
          </a:xfrm>
          <a:prstGeom prst="rect">
            <a:avLst/>
          </a:prstGeom>
          <a:solidFill>
            <a:srgbClr val="CCFFFF"/>
          </a:solidFill>
          <a:ln w="25400" cap="flat">
            <a:solidFill>
              <a:schemeClr val="accent2"/>
            </a:solidFill>
            <a:prstDash val="sysDot"/>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2"/>
              </a:buClr>
              <a:buSzTx/>
              <a:buFont typeface="Wingdings" pitchFamily="2" charset="2"/>
              <a:buChar char="l"/>
              <a:tabLst/>
              <a:defRPr/>
            </a:pP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碳源营养物（</a:t>
            </a:r>
            <a:r>
              <a:rPr kumimoji="0" lang="en-US" altLang="zh-CN"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carbon source</a:t>
            </a: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a:t>
            </a:r>
          </a:p>
          <a:p>
            <a:pPr marL="342900" marR="0" lvl="0" indent="-342900" algn="l" defTabSz="914400" rtl="0" eaLnBrk="1" fontAlgn="base" latinLnBrk="0" hangingPunct="1">
              <a:lnSpc>
                <a:spcPct val="100000"/>
              </a:lnSpc>
              <a:spcBef>
                <a:spcPct val="20000"/>
              </a:spcBef>
              <a:spcAft>
                <a:spcPct val="0"/>
              </a:spcAft>
              <a:buClr>
                <a:schemeClr val="accent2"/>
              </a:buClr>
              <a:buSzTx/>
              <a:buFont typeface="Wingdings" pitchFamily="2" charset="2"/>
              <a:buChar char="l"/>
              <a:tabLst/>
              <a:defRPr/>
            </a:pP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氮源营养物（</a:t>
            </a:r>
            <a:r>
              <a:rPr kumimoji="0" lang="en-US" altLang="zh-CN"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nitrogen source</a:t>
            </a: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a:t>
            </a:r>
          </a:p>
          <a:p>
            <a:pPr marL="342900" marR="0" lvl="0" indent="-342900" algn="l" defTabSz="914400" rtl="0" eaLnBrk="1" fontAlgn="base" latinLnBrk="0" hangingPunct="1">
              <a:lnSpc>
                <a:spcPct val="100000"/>
              </a:lnSpc>
              <a:spcBef>
                <a:spcPct val="20000"/>
              </a:spcBef>
              <a:spcAft>
                <a:spcPct val="0"/>
              </a:spcAft>
              <a:buClr>
                <a:schemeClr val="accent2"/>
              </a:buClr>
              <a:buSzTx/>
              <a:buFont typeface="Wingdings" pitchFamily="2" charset="2"/>
              <a:buChar char="l"/>
              <a:tabLst/>
              <a:defRPr/>
            </a:pPr>
            <a:r>
              <a:rPr kumimoji="0" lang="zh-CN" altLang="en-US" sz="2400" b="1" i="0" u="none" strike="noStrike" kern="0" cap="none" spc="0" normalizeH="0" baseline="0" noProof="0" dirty="0" smtClean="0">
                <a:ln>
                  <a:noFill/>
                </a:ln>
                <a:solidFill>
                  <a:srgbClr val="00B050"/>
                </a:solidFill>
                <a:effectLst/>
                <a:uLnTx/>
                <a:uFillTx/>
                <a:latin typeface="Times New Roman" pitchFamily="18" charset="0"/>
                <a:ea typeface="黑体" pitchFamily="49" charset="-122"/>
                <a:cs typeface="+mn-cs"/>
              </a:rPr>
              <a:t>能源营养物（</a:t>
            </a:r>
            <a:r>
              <a:rPr kumimoji="0" lang="en-US" altLang="zh-CN" sz="2400" b="1" i="0" u="none" strike="noStrike" kern="0" cap="none" spc="0" normalizeH="0" baseline="0" noProof="0" dirty="0" smtClean="0">
                <a:ln>
                  <a:noFill/>
                </a:ln>
                <a:solidFill>
                  <a:srgbClr val="00B050"/>
                </a:solidFill>
                <a:effectLst/>
                <a:uLnTx/>
                <a:uFillTx/>
                <a:latin typeface="Times New Roman" pitchFamily="18" charset="0"/>
                <a:ea typeface="黑体" pitchFamily="49" charset="-122"/>
                <a:cs typeface="+mn-cs"/>
              </a:rPr>
              <a:t>energy source </a:t>
            </a:r>
            <a:r>
              <a:rPr kumimoji="0" lang="zh-CN" altLang="en-US" sz="2400" b="1" i="0" u="none" strike="noStrike" kern="0" cap="none" spc="0" normalizeH="0" baseline="0" noProof="0" dirty="0" smtClean="0">
                <a:ln>
                  <a:noFill/>
                </a:ln>
                <a:solidFill>
                  <a:srgbClr val="00B050"/>
                </a:solidFill>
                <a:effectLst/>
                <a:uLnTx/>
                <a:uFillTx/>
                <a:latin typeface="Times New Roman" pitchFamily="18" charset="0"/>
                <a:ea typeface="黑体" pitchFamily="49" charset="-122"/>
                <a:cs typeface="+mn-cs"/>
              </a:rPr>
              <a:t>）</a:t>
            </a:r>
            <a:endParaRPr kumimoji="0" lang="en-US" altLang="zh-CN" sz="2400" b="1" i="0" u="none" strike="noStrike" kern="0" cap="none" spc="0" normalizeH="0" baseline="0" noProof="0" dirty="0" smtClean="0">
              <a:ln>
                <a:noFill/>
              </a:ln>
              <a:solidFill>
                <a:srgbClr val="00B050"/>
              </a:solidFill>
              <a:effectLst/>
              <a:uLnTx/>
              <a:uFillTx/>
              <a:latin typeface="Times New Roman" pitchFamily="18" charset="0"/>
              <a:ea typeface="黑体"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2"/>
              </a:buClr>
              <a:buSzTx/>
              <a:buFont typeface="Wingdings" pitchFamily="2" charset="2"/>
              <a:buChar char="l"/>
              <a:tabLst/>
              <a:defRPr/>
            </a:pP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生长因子（</a:t>
            </a:r>
            <a:r>
              <a:rPr kumimoji="0" lang="en-US" altLang="zh-CN"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growth factor</a:t>
            </a: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a:t>
            </a:r>
          </a:p>
          <a:p>
            <a:pPr marL="342900" marR="0" lvl="0" indent="-342900" algn="l" defTabSz="914400" rtl="0" eaLnBrk="1" fontAlgn="base" latinLnBrk="0" hangingPunct="1">
              <a:lnSpc>
                <a:spcPct val="100000"/>
              </a:lnSpc>
              <a:spcBef>
                <a:spcPct val="20000"/>
              </a:spcBef>
              <a:spcAft>
                <a:spcPct val="0"/>
              </a:spcAft>
              <a:buClr>
                <a:schemeClr val="accent2"/>
              </a:buClr>
              <a:buSzTx/>
              <a:buFont typeface="Wingdings" pitchFamily="2" charset="2"/>
              <a:buChar char="l"/>
              <a:tabLst/>
              <a:defRPr/>
            </a:pP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无机盐（</a:t>
            </a:r>
            <a:r>
              <a:rPr kumimoji="0" lang="en-US" altLang="zh-CN"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inorganic salt</a:t>
            </a: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a:t>
            </a:r>
          </a:p>
          <a:p>
            <a:pPr marL="342900" marR="0" lvl="0" indent="-342900" algn="l" defTabSz="914400" rtl="0" eaLnBrk="1" fontAlgn="base" latinLnBrk="0" hangingPunct="1">
              <a:lnSpc>
                <a:spcPct val="100000"/>
              </a:lnSpc>
              <a:spcBef>
                <a:spcPct val="20000"/>
              </a:spcBef>
              <a:spcAft>
                <a:spcPct val="0"/>
              </a:spcAft>
              <a:buClr>
                <a:schemeClr val="accent2"/>
              </a:buClr>
              <a:buSzTx/>
              <a:buFont typeface="Wingdings" pitchFamily="2" charset="2"/>
              <a:buChar char="l"/>
              <a:tabLst/>
              <a:defRPr/>
            </a:pP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水（</a:t>
            </a:r>
            <a:r>
              <a:rPr kumimoji="0" lang="en-US" altLang="zh-CN"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water</a:t>
            </a:r>
            <a:r>
              <a:rPr kumimoji="0" lang="zh-CN" altLang="en-US" sz="2400" b="1" i="0" u="none" strike="noStrike" kern="0" cap="none" spc="0" normalizeH="0" baseline="0" noProof="0" dirty="0" smtClean="0">
                <a:ln>
                  <a:noFill/>
                </a:ln>
                <a:solidFill>
                  <a:srgbClr val="FF0000"/>
                </a:solidFill>
                <a:effectLst/>
                <a:uLnTx/>
                <a:uFillTx/>
                <a:latin typeface="Times New Roman" pitchFamily="18" charset="0"/>
                <a:ea typeface="黑体" pitchFamily="49" charset="-122"/>
                <a:cs typeface="+mn-cs"/>
              </a:rPr>
              <a:t>）</a:t>
            </a:r>
          </a:p>
        </p:txBody>
      </p:sp>
      <p:sp>
        <p:nvSpPr>
          <p:cNvPr id="5" name="Rectangle 3"/>
          <p:cNvSpPr>
            <a:spLocks noChangeArrowheads="1"/>
          </p:cNvSpPr>
          <p:nvPr/>
        </p:nvSpPr>
        <p:spPr bwMode="auto">
          <a:xfrm>
            <a:off x="142844" y="3429000"/>
            <a:ext cx="4304383" cy="1077218"/>
          </a:xfrm>
          <a:prstGeom prst="rect">
            <a:avLst/>
          </a:prstGeom>
          <a:noFill/>
          <a:ln w="9525">
            <a:noFill/>
            <a:miter lim="800000"/>
            <a:headEnd/>
            <a:tailEnd/>
          </a:ln>
        </p:spPr>
        <p:txBody>
          <a:bodyPr wrap="none">
            <a:spAutoFit/>
          </a:bodyPr>
          <a:lstStyle/>
          <a:p>
            <a:r>
              <a:rPr lang="zh-CN" altLang="en-US" sz="3200" b="1" dirty="0">
                <a:solidFill>
                  <a:srgbClr val="FFC000"/>
                </a:solidFill>
                <a:latin typeface="Arial" pitchFamily="34" charset="0"/>
              </a:rPr>
              <a:t>微生物的六种营养</a:t>
            </a:r>
            <a:r>
              <a:rPr lang="zh-CN" altLang="en-US" sz="3200" b="1" dirty="0" smtClean="0">
                <a:solidFill>
                  <a:srgbClr val="FFC000"/>
                </a:solidFill>
                <a:latin typeface="Arial" pitchFamily="34" charset="0"/>
              </a:rPr>
              <a:t>要素</a:t>
            </a:r>
            <a:endParaRPr lang="en-US" altLang="zh-CN" sz="3200" b="1" dirty="0" smtClean="0">
              <a:solidFill>
                <a:srgbClr val="FFC000"/>
              </a:solidFill>
              <a:latin typeface="Arial" pitchFamily="34" charset="0"/>
            </a:endParaRPr>
          </a:p>
          <a:p>
            <a:pPr algn="ctr"/>
            <a:r>
              <a:rPr lang="zh-CN" altLang="en-US" sz="3200" b="1" dirty="0" smtClean="0">
                <a:solidFill>
                  <a:srgbClr val="FFC000"/>
                </a:solidFill>
                <a:latin typeface="Arial" pitchFamily="34" charset="0"/>
              </a:rPr>
              <a:t>（</a:t>
            </a:r>
            <a:r>
              <a:rPr lang="zh-CN" altLang="en-US" sz="3200" b="1" dirty="0" smtClean="0">
                <a:solidFill>
                  <a:srgbClr val="FF0000"/>
                </a:solidFill>
                <a:latin typeface="Arial" pitchFamily="34" charset="0"/>
              </a:rPr>
              <a:t>物质</a:t>
            </a:r>
            <a:r>
              <a:rPr lang="zh-CN" altLang="en-US" sz="3200" b="1" dirty="0" smtClean="0">
                <a:solidFill>
                  <a:srgbClr val="FFC000"/>
                </a:solidFill>
                <a:latin typeface="Arial" pitchFamily="34" charset="0"/>
              </a:rPr>
              <a:t>与</a:t>
            </a:r>
            <a:r>
              <a:rPr lang="zh-CN" altLang="en-US" sz="3200" b="1" dirty="0" smtClean="0">
                <a:solidFill>
                  <a:srgbClr val="00B050"/>
                </a:solidFill>
                <a:latin typeface="Arial" pitchFamily="34" charset="0"/>
              </a:rPr>
              <a:t>能量</a:t>
            </a:r>
            <a:r>
              <a:rPr lang="zh-CN" altLang="en-US" sz="3200" b="1" dirty="0" smtClean="0">
                <a:solidFill>
                  <a:srgbClr val="FFC000"/>
                </a:solidFill>
                <a:latin typeface="Arial" pitchFamily="34" charset="0"/>
              </a:rPr>
              <a:t>）</a:t>
            </a:r>
            <a:endParaRPr lang="zh-CN" altLang="en-US" sz="3200" b="1" dirty="0">
              <a:solidFill>
                <a:srgbClr val="FFC000"/>
              </a:solidFill>
              <a:latin typeface="Arial" pitchFamily="34" charset="0"/>
            </a:endParaRPr>
          </a:p>
        </p:txBody>
      </p:sp>
      <p:sp>
        <p:nvSpPr>
          <p:cNvPr id="6" name="Text Box 3"/>
          <p:cNvSpPr txBox="1">
            <a:spLocks noChangeArrowheads="1"/>
          </p:cNvSpPr>
          <p:nvPr/>
        </p:nvSpPr>
        <p:spPr bwMode="auto">
          <a:xfrm>
            <a:off x="500034" y="214290"/>
            <a:ext cx="4512774" cy="523220"/>
          </a:xfrm>
          <a:prstGeom prst="rect">
            <a:avLst/>
          </a:prstGeom>
          <a:noFill/>
          <a:ln w="9525">
            <a:noFill/>
            <a:miter lim="800000"/>
            <a:headEnd/>
            <a:tailEnd/>
          </a:ln>
        </p:spPr>
        <p:txBody>
          <a:bodyPr wrap="none">
            <a:spAutoFit/>
          </a:bodyPr>
          <a:lstStyle/>
          <a:p>
            <a:r>
              <a:rPr lang="zh-CN" altLang="en-US" sz="2800" b="1" dirty="0" smtClean="0">
                <a:solidFill>
                  <a:srgbClr val="FFC000"/>
                </a:solidFill>
                <a:latin typeface="黑体" pitchFamily="49" charset="-122"/>
              </a:rPr>
              <a:t>二、营养物质及其生理功能</a:t>
            </a:r>
            <a:endParaRPr lang="zh-CN" altLang="en-US" sz="2800" b="1" dirty="0">
              <a:solidFill>
                <a:srgbClr val="FFC000"/>
              </a:solidFill>
              <a:latin typeface="黑体" pitchFamily="49" charset="-122"/>
            </a:endParaRPr>
          </a:p>
        </p:txBody>
      </p:sp>
      <p:sp>
        <p:nvSpPr>
          <p:cNvPr id="7" name="Text Box 2"/>
          <p:cNvSpPr txBox="1">
            <a:spLocks noChangeArrowheads="1"/>
          </p:cNvSpPr>
          <p:nvPr/>
        </p:nvSpPr>
        <p:spPr bwMode="auto">
          <a:xfrm>
            <a:off x="5572132" y="-104499"/>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第一节 </a:t>
            </a:r>
            <a:r>
              <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rPr>
              <a:t>微生物的</a:t>
            </a:r>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营养要求</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dissolve">
                                      <p:cBhvr>
                                        <p:cTn id="16" dur="500"/>
                                        <p:tgtEl>
                                          <p:spTgt spid="4">
                                            <p:bg/>
                                          </p:spTgt>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dissolve">
                                      <p:cBhvr>
                                        <p:cTn id="20" dur="500"/>
                                        <p:tgtEl>
                                          <p:spTgt spid="4">
                                            <p:txEl>
                                              <p:pRg st="0" end="0"/>
                                            </p:txEl>
                                          </p:spTgt>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dissolve">
                                      <p:cBhvr>
                                        <p:cTn id="24" dur="500"/>
                                        <p:tgtEl>
                                          <p:spTgt spid="4">
                                            <p:txEl>
                                              <p:pRg st="1" end="1"/>
                                            </p:txEl>
                                          </p:spTgt>
                                        </p:tgtEl>
                                      </p:cBhvr>
                                    </p:animEffect>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dissolve">
                                      <p:cBhvr>
                                        <p:cTn id="28" dur="500"/>
                                        <p:tgtEl>
                                          <p:spTgt spid="4">
                                            <p:txEl>
                                              <p:pRg st="2" end="2"/>
                                            </p:txEl>
                                          </p:spTgt>
                                        </p:tgtEl>
                                      </p:cBhvr>
                                    </p:animEffect>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dissolve">
                                      <p:cBhvr>
                                        <p:cTn id="32" dur="500"/>
                                        <p:tgtEl>
                                          <p:spTgt spid="4">
                                            <p:txEl>
                                              <p:pRg st="3" end="3"/>
                                            </p:txEl>
                                          </p:spTgt>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dissolve">
                                      <p:cBhvr>
                                        <p:cTn id="36" dur="500"/>
                                        <p:tgtEl>
                                          <p:spTgt spid="4">
                                            <p:txEl>
                                              <p:pRg st="4" end="4"/>
                                            </p:txEl>
                                          </p:spTgt>
                                        </p:tgtEl>
                                      </p:cBhvr>
                                    </p:animEffect>
                                  </p:childTnLst>
                                </p:cTn>
                              </p:par>
                            </p:childTnLst>
                          </p:cTn>
                        </p:par>
                        <p:par>
                          <p:cTn id="37" fill="hold">
                            <p:stCondLst>
                              <p:cond delay="3500"/>
                            </p:stCondLst>
                            <p:childTnLst>
                              <p:par>
                                <p:cTn id="38" presetID="9" presetClass="entr" presetSubtype="0" fill="hold" grpId="0"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dissolve">
                                      <p:cBhvr>
                                        <p:cTn id="4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animBg="1"/>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323850" y="457184"/>
            <a:ext cx="5962662" cy="685800"/>
          </a:xfrm>
          <a:solidFill>
            <a:srgbClr val="FFCC66"/>
          </a:solidFill>
        </p:spPr>
        <p:txBody>
          <a:bodyPr/>
          <a:lstStyle/>
          <a:p>
            <a:pPr eaLnBrk="1" hangingPunct="1"/>
            <a:r>
              <a:rPr lang="zh-CN" altLang="en-US" sz="3200" b="1" dirty="0" smtClean="0">
                <a:solidFill>
                  <a:schemeClr val="tx1"/>
                </a:solidFill>
                <a:latin typeface="Times New Roman" pitchFamily="18" charset="0"/>
                <a:ea typeface="黑体" pitchFamily="49" charset="-122"/>
                <a:sym typeface="Monotype Sorts" pitchFamily="2" charset="2"/>
              </a:rPr>
              <a:t>（一）、碳源（</a:t>
            </a:r>
            <a:r>
              <a:rPr lang="en-US" altLang="zh-CN" sz="3200" b="1" dirty="0" smtClean="0">
                <a:solidFill>
                  <a:schemeClr val="tx1"/>
                </a:solidFill>
                <a:latin typeface="Times New Roman" pitchFamily="18" charset="0"/>
                <a:ea typeface="黑体" pitchFamily="49" charset="-122"/>
                <a:sym typeface="Monotype Sorts" pitchFamily="2" charset="2"/>
              </a:rPr>
              <a:t>Carbon source</a:t>
            </a:r>
            <a:r>
              <a:rPr lang="zh-CN" altLang="en-US" sz="3200" b="1" dirty="0" smtClean="0">
                <a:solidFill>
                  <a:schemeClr val="tx1"/>
                </a:solidFill>
                <a:latin typeface="Times New Roman" pitchFamily="18" charset="0"/>
                <a:ea typeface="黑体" pitchFamily="49" charset="-122"/>
                <a:sym typeface="Monotype Sorts" pitchFamily="2" charset="2"/>
              </a:rPr>
              <a:t>）</a:t>
            </a:r>
            <a:endParaRPr lang="zh-CN" altLang="en-US" sz="3200" b="1" dirty="0" smtClean="0">
              <a:solidFill>
                <a:schemeClr val="tx1"/>
              </a:solidFill>
              <a:latin typeface="Times New Roman" pitchFamily="18" charset="0"/>
              <a:ea typeface="黑体" pitchFamily="49" charset="-122"/>
            </a:endParaRPr>
          </a:p>
        </p:txBody>
      </p:sp>
      <p:sp>
        <p:nvSpPr>
          <p:cNvPr id="10243" name="Text Box 3"/>
          <p:cNvSpPr txBox="1">
            <a:spLocks noChangeArrowheads="1"/>
          </p:cNvSpPr>
          <p:nvPr/>
        </p:nvSpPr>
        <p:spPr bwMode="auto">
          <a:xfrm>
            <a:off x="323850" y="1557338"/>
            <a:ext cx="7993063" cy="523220"/>
          </a:xfrm>
          <a:prstGeom prst="rect">
            <a:avLst/>
          </a:prstGeom>
          <a:solidFill>
            <a:srgbClr val="CCFFFF"/>
          </a:solidFill>
          <a:ln w="25400">
            <a:solidFill>
              <a:schemeClr val="accent2"/>
            </a:solidFill>
            <a:prstDash val="sysDot"/>
            <a:miter lim="800000"/>
            <a:headEnd/>
            <a:tailEnd/>
          </a:ln>
        </p:spPr>
        <p:txBody>
          <a:bodyPr>
            <a:spAutoFit/>
          </a:bodyPr>
          <a:lstStyle/>
          <a:p>
            <a:pPr>
              <a:spcBef>
                <a:spcPct val="50000"/>
              </a:spcBef>
            </a:pPr>
            <a:r>
              <a:rPr lang="zh-CN" altLang="en-US" sz="2400" b="1" dirty="0"/>
              <a:t>定义：在微生物生长过程中</a:t>
            </a:r>
            <a:r>
              <a:rPr lang="zh-CN" altLang="en-US" sz="2800" b="1" dirty="0">
                <a:solidFill>
                  <a:srgbClr val="0000FF"/>
                </a:solidFill>
              </a:rPr>
              <a:t>提供碳素来源</a:t>
            </a:r>
            <a:r>
              <a:rPr lang="zh-CN" altLang="en-US" sz="2400" b="1" dirty="0"/>
              <a:t>的营养物质。</a:t>
            </a:r>
          </a:p>
        </p:txBody>
      </p:sp>
      <p:sp>
        <p:nvSpPr>
          <p:cNvPr id="10244" name="Text Box 4"/>
          <p:cNvSpPr txBox="1">
            <a:spLocks noChangeArrowheads="1"/>
          </p:cNvSpPr>
          <p:nvPr/>
        </p:nvSpPr>
        <p:spPr bwMode="auto">
          <a:xfrm>
            <a:off x="323850" y="2457450"/>
            <a:ext cx="8569325" cy="971550"/>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400" b="1" dirty="0"/>
              <a:t>功能</a:t>
            </a:r>
            <a:r>
              <a:rPr lang="zh-CN" altLang="en-US" sz="2400" b="1" dirty="0">
                <a:sym typeface="Wingdings" pitchFamily="2" charset="2"/>
              </a:rPr>
              <a:t>：（</a:t>
            </a:r>
            <a:r>
              <a:rPr lang="en-US" altLang="zh-CN" sz="2400" b="1" dirty="0">
                <a:sym typeface="Wingdings" pitchFamily="2" charset="2"/>
              </a:rPr>
              <a:t>1</a:t>
            </a:r>
            <a:r>
              <a:rPr lang="zh-CN" altLang="en-US" sz="2400" b="1" dirty="0">
                <a:sym typeface="Wingdings" pitchFamily="2" charset="2"/>
              </a:rPr>
              <a:t>）</a:t>
            </a:r>
            <a:r>
              <a:rPr lang="zh-CN" altLang="en-US" sz="2400" b="1" dirty="0"/>
              <a:t>合成</a:t>
            </a:r>
            <a:r>
              <a:rPr lang="zh-CN" altLang="en-US" sz="2800" b="1" dirty="0">
                <a:solidFill>
                  <a:srgbClr val="0000FF"/>
                </a:solidFill>
              </a:rPr>
              <a:t>细胞物质</a:t>
            </a:r>
            <a:r>
              <a:rPr lang="zh-CN" altLang="en-US" sz="2400" b="1" dirty="0"/>
              <a:t>及</a:t>
            </a:r>
            <a:r>
              <a:rPr lang="zh-CN" altLang="en-US" sz="2800" b="1" dirty="0">
                <a:solidFill>
                  <a:srgbClr val="0000FF"/>
                </a:solidFill>
              </a:rPr>
              <a:t>代谢产物</a:t>
            </a:r>
            <a:r>
              <a:rPr lang="zh-CN" altLang="en-US" sz="2400" b="1" dirty="0"/>
              <a:t>；</a:t>
            </a:r>
          </a:p>
          <a:p>
            <a:r>
              <a:rPr lang="zh-CN" altLang="en-US" sz="2400" b="1" dirty="0"/>
              <a:t>            （</a:t>
            </a:r>
            <a:r>
              <a:rPr lang="en-US" altLang="zh-CN" sz="2400" b="1" dirty="0"/>
              <a:t>2</a:t>
            </a:r>
            <a:r>
              <a:rPr lang="zh-CN" altLang="en-US" sz="2400" b="1" dirty="0"/>
              <a:t>）为整个生理活动提供所需要</a:t>
            </a:r>
            <a:r>
              <a:rPr lang="zh-CN" altLang="en-US" sz="2800" b="1" dirty="0">
                <a:solidFill>
                  <a:srgbClr val="0000FF"/>
                </a:solidFill>
              </a:rPr>
              <a:t>能源</a:t>
            </a:r>
            <a:r>
              <a:rPr lang="zh-CN" altLang="en-US" sz="2400" b="1" dirty="0"/>
              <a:t>（异养微生物）。</a:t>
            </a:r>
          </a:p>
        </p:txBody>
      </p:sp>
      <p:sp>
        <p:nvSpPr>
          <p:cNvPr id="10245" name="Text Box 5"/>
          <p:cNvSpPr txBox="1">
            <a:spLocks noChangeArrowheads="1"/>
          </p:cNvSpPr>
          <p:nvPr/>
        </p:nvSpPr>
        <p:spPr bwMode="auto">
          <a:xfrm>
            <a:off x="373063" y="3789363"/>
            <a:ext cx="8447087" cy="2384425"/>
          </a:xfrm>
          <a:prstGeom prst="rect">
            <a:avLst/>
          </a:prstGeom>
          <a:solidFill>
            <a:srgbClr val="CCFFFF"/>
          </a:solidFill>
          <a:ln w="25400">
            <a:solidFill>
              <a:schemeClr val="accent2"/>
            </a:solidFill>
            <a:prstDash val="sysDot"/>
            <a:miter lim="800000"/>
            <a:headEnd/>
            <a:tailEnd/>
          </a:ln>
        </p:spPr>
        <p:txBody>
          <a:bodyPr>
            <a:spAutoFit/>
          </a:bodyPr>
          <a:lstStyle/>
          <a:p>
            <a:r>
              <a:rPr lang="zh-CN" altLang="en-US" sz="2400" b="1" dirty="0"/>
              <a:t>种类</a:t>
            </a:r>
            <a:r>
              <a:rPr lang="en-US" altLang="zh-CN" sz="2400" b="1" dirty="0"/>
              <a:t>:</a:t>
            </a:r>
          </a:p>
          <a:p>
            <a:pPr algn="just">
              <a:lnSpc>
                <a:spcPct val="120000"/>
              </a:lnSpc>
            </a:pPr>
            <a:r>
              <a:rPr lang="en-US" altLang="zh-CN" sz="2400" b="1" dirty="0"/>
              <a:t>        </a:t>
            </a:r>
            <a:r>
              <a:rPr lang="zh-CN" altLang="en-US" sz="2800" b="1" dirty="0">
                <a:solidFill>
                  <a:srgbClr val="0000FF"/>
                </a:solidFill>
              </a:rPr>
              <a:t>无机</a:t>
            </a:r>
            <a:r>
              <a:rPr lang="zh-CN" altLang="en-US" sz="2400" b="1" dirty="0"/>
              <a:t>含碳化合物：如</a:t>
            </a:r>
            <a:r>
              <a:rPr lang="en-US" altLang="zh-CN" sz="2400" b="1" dirty="0"/>
              <a:t>CO</a:t>
            </a:r>
            <a:r>
              <a:rPr lang="en-US" altLang="zh-CN" sz="2400" b="1" baseline="-30000" dirty="0"/>
              <a:t>2</a:t>
            </a:r>
            <a:r>
              <a:rPr lang="zh-CN" altLang="en-US" sz="2400" b="1" dirty="0"/>
              <a:t>和碳酸盐等。</a:t>
            </a:r>
          </a:p>
          <a:p>
            <a:pPr algn="just">
              <a:lnSpc>
                <a:spcPct val="120000"/>
              </a:lnSpc>
            </a:pPr>
            <a:r>
              <a:rPr lang="zh-CN" altLang="en-US" sz="2400" b="1" dirty="0"/>
              <a:t>        </a:t>
            </a:r>
            <a:r>
              <a:rPr lang="zh-CN" altLang="en-US" sz="2800" b="1" dirty="0">
                <a:solidFill>
                  <a:srgbClr val="0000FF"/>
                </a:solidFill>
              </a:rPr>
              <a:t>有机</a:t>
            </a:r>
            <a:r>
              <a:rPr lang="zh-CN" altLang="en-US" sz="2400" b="1" dirty="0"/>
              <a:t>含碳化合物：糖与糖的衍生物（多糖：如淀粉、麸皮、米糠等；饴糖；单糖），脂类、醇类、有机酸、烃类、芳香族化合物等。</a:t>
            </a:r>
          </a:p>
        </p:txBody>
      </p:sp>
      <p:sp>
        <p:nvSpPr>
          <p:cNvPr id="6" name="Text Box 2"/>
          <p:cNvSpPr txBox="1">
            <a:spLocks noChangeArrowheads="1"/>
          </p:cNvSpPr>
          <p:nvPr/>
        </p:nvSpPr>
        <p:spPr bwMode="auto">
          <a:xfrm>
            <a:off x="5429256" y="38377"/>
            <a:ext cx="3664786" cy="461665"/>
          </a:xfrm>
          <a:prstGeom prst="rect">
            <a:avLst/>
          </a:prstGeom>
          <a:noFill/>
          <a:ln w="9525">
            <a:noFill/>
            <a:miter lim="800000"/>
            <a:headEnd/>
            <a:tailEnd/>
          </a:ln>
          <a:effectLst/>
        </p:spPr>
        <p:txBody>
          <a:bodyPr wrap="none">
            <a:spAutoFit/>
          </a:bodyPr>
          <a:lstStyle/>
          <a:p>
            <a:pPr eaLnBrk="1" hangingPunct="1"/>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第一节 </a:t>
            </a:r>
            <a:r>
              <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rPr>
              <a:t>微生物的</a:t>
            </a:r>
            <a:r>
              <a:rPr lang="zh-CN" altLang="en-US" sz="2400" b="1" i="1" dirty="0" smtClean="0">
                <a:solidFill>
                  <a:schemeClr val="accent3">
                    <a:lumMod val="50000"/>
                  </a:schemeClr>
                </a:solidFill>
                <a:effectLst>
                  <a:outerShdw blurRad="50800" dist="50800" algn="ctr" rotWithShape="0">
                    <a:srgbClr val="000000">
                      <a:alpha val="80000"/>
                    </a:srgbClr>
                  </a:outerShdw>
                </a:effectLst>
                <a:ea typeface="黑体" pitchFamily="2" charset="-122"/>
              </a:rPr>
              <a:t>营养要求</a:t>
            </a:r>
            <a:endParaRPr lang="zh-CN" altLang="en-US" sz="2400" b="1" i="1" dirty="0">
              <a:solidFill>
                <a:schemeClr val="accent3">
                  <a:lumMod val="50000"/>
                </a:schemeClr>
              </a:solidFill>
              <a:effectLst>
                <a:outerShdw blurRad="50800" dist="50800" algn="ctr" rotWithShape="0">
                  <a:srgbClr val="000000">
                    <a:alpha val="80000"/>
                  </a:srgbClr>
                </a:outerShdw>
              </a:effectLs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1+#ppt_w/2"/>
                                          </p:val>
                                        </p:tav>
                                        <p:tav tm="100000">
                                          <p:val>
                                            <p:strVal val="#ppt_x"/>
                                          </p:val>
                                        </p:tav>
                                      </p:tavLst>
                                    </p:anim>
                                    <p:anim calcmode="lin" valueType="num">
                                      <p:cBhvr additive="base">
                                        <p:cTn id="8"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0244"/>
                                        </p:tgtEl>
                                        <p:attrNameLst>
                                          <p:attrName>style.visibility</p:attrName>
                                        </p:attrNameLst>
                                      </p:cBhvr>
                                      <p:to>
                                        <p:strVal val="visible"/>
                                      </p:to>
                                    </p:set>
                                    <p:anim calcmode="lin" valueType="num">
                                      <p:cBhvr additive="base">
                                        <p:cTn id="13" dur="500" fill="hold"/>
                                        <p:tgtEl>
                                          <p:spTgt spid="10244"/>
                                        </p:tgtEl>
                                        <p:attrNameLst>
                                          <p:attrName>ppt_x</p:attrName>
                                        </p:attrNameLst>
                                      </p:cBhvr>
                                      <p:tavLst>
                                        <p:tav tm="0">
                                          <p:val>
                                            <p:strVal val="0-#ppt_w/2"/>
                                          </p:val>
                                        </p:tav>
                                        <p:tav tm="100000">
                                          <p:val>
                                            <p:strVal val="#ppt_x"/>
                                          </p:val>
                                        </p:tav>
                                      </p:tavLst>
                                    </p:anim>
                                    <p:anim calcmode="lin" valueType="num">
                                      <p:cBhvr additive="base">
                                        <p:cTn id="14" dur="500" fill="hold"/>
                                        <p:tgtEl>
                                          <p:spTgt spid="1024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10245"/>
                                        </p:tgtEl>
                                        <p:attrNameLst>
                                          <p:attrName>style.visibility</p:attrName>
                                        </p:attrNameLst>
                                      </p:cBhvr>
                                      <p:to>
                                        <p:strVal val="visible"/>
                                      </p:to>
                                    </p:set>
                                    <p:anim calcmode="lin" valueType="num">
                                      <p:cBhvr additive="base">
                                        <p:cTn id="19" dur="500" fill="hold"/>
                                        <p:tgtEl>
                                          <p:spTgt spid="10245"/>
                                        </p:tgtEl>
                                        <p:attrNameLst>
                                          <p:attrName>ppt_x</p:attrName>
                                        </p:attrNameLst>
                                      </p:cBhvr>
                                      <p:tavLst>
                                        <p:tav tm="0">
                                          <p:val>
                                            <p:strVal val="0-#ppt_w/2"/>
                                          </p:val>
                                        </p:tav>
                                        <p:tav tm="100000">
                                          <p:val>
                                            <p:strVal val="#ppt_x"/>
                                          </p:val>
                                        </p:tav>
                                      </p:tavLst>
                                    </p:anim>
                                    <p:anim calcmode="lin" valueType="num">
                                      <p:cBhvr additive="base">
                                        <p:cTn id="20" dur="500" fill="hold"/>
                                        <p:tgtEl>
                                          <p:spTgt spid="102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nimBg="1" autoUpdateAnimBg="0"/>
    </p:bldLst>
  </p:timing>
</p:sld>
</file>

<file path=ppt/theme/theme1.xml><?xml version="1.0" encoding="utf-8"?>
<a:theme xmlns:a="http://schemas.openxmlformats.org/drawingml/2006/main" name="微生物学">
  <a:themeElements>
    <a:clrScheme name="微生物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微生物学">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微生物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微生物学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微生物学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微生物学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微生物学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微生物学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微生物学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微生物学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微生物学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微生物学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微生物学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微生物学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2613</TotalTime>
  <Pages>0</Pages>
  <Words>6210</Words>
  <Characters>0</Characters>
  <Application>Microsoft Office PowerPoint</Application>
  <DocSecurity>0</DocSecurity>
  <PresentationFormat>全屏显示(4:3)</PresentationFormat>
  <Lines>0</Lines>
  <Paragraphs>743</Paragraphs>
  <Slides>72</Slides>
  <Notes>11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75" baseType="lpstr">
      <vt:lpstr>微生物学</vt:lpstr>
      <vt:lpstr>Document</vt:lpstr>
      <vt:lpstr>文档</vt:lpstr>
      <vt:lpstr>幻灯片 1</vt:lpstr>
      <vt:lpstr>幻灯片 2</vt:lpstr>
      <vt:lpstr>幻灯片 3</vt:lpstr>
      <vt:lpstr>幻灯片 4</vt:lpstr>
      <vt:lpstr>幻灯片 5</vt:lpstr>
      <vt:lpstr>幻灯片 6</vt:lpstr>
      <vt:lpstr>幻灯片 7</vt:lpstr>
      <vt:lpstr>幻灯片 8</vt:lpstr>
      <vt:lpstr>（一）、碳源（Carbon source）</vt:lpstr>
      <vt:lpstr>微生物碳源谱特点</vt:lpstr>
      <vt:lpstr>微生物的碳源谱</vt:lpstr>
      <vt:lpstr>幻灯片 12</vt:lpstr>
      <vt:lpstr>幻灯片 13</vt:lpstr>
      <vt:lpstr>幻灯片 14</vt:lpstr>
      <vt:lpstr>微生物氮源谱特点</vt:lpstr>
      <vt:lpstr>幻灯片 16</vt:lpstr>
      <vt:lpstr>幻灯片 17</vt:lpstr>
      <vt:lpstr>幻灯片 18</vt:lpstr>
      <vt:lpstr>幻灯片 19</vt:lpstr>
      <vt:lpstr>幻灯片 20</vt:lpstr>
      <vt:lpstr>维生素的生理功能</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四种运送营养物质方式差异的比较</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vector>
  </TitlesOfParts>
  <Company>Micro</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微生物学</dc:title>
  <dc:creator>Micro</dc:creator>
  <cp:lastModifiedBy>pc</cp:lastModifiedBy>
  <cp:revision>1058</cp:revision>
  <cp:lastPrinted>1899-12-30T00:00:00Z</cp:lastPrinted>
  <dcterms:created xsi:type="dcterms:W3CDTF">2006-07-25T07:56:13Z</dcterms:created>
  <dcterms:modified xsi:type="dcterms:W3CDTF">2017-10-16T13:25:36Z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2052-6.6.0.2411</vt:lpwstr>
  </property>
</Properties>
</file>